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9601200" cy="12801600" type="A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75E"/>
    <a:srgbClr val="ED6A85"/>
    <a:srgbClr val="EEF2FF"/>
    <a:srgbClr val="C9FFC7"/>
    <a:srgbClr val="6DDABE"/>
    <a:srgbClr val="39A0ED"/>
    <a:srgbClr val="13C4A3"/>
    <a:srgbClr val="E47408"/>
    <a:srgbClr val="702501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/>
    <p:restoredTop sz="94674"/>
  </p:normalViewPr>
  <p:slideViewPr>
    <p:cSldViewPr snapToGrid="0" snapToObjects="1">
      <p:cViewPr varScale="1">
        <p:scale>
          <a:sx n="66" d="100"/>
          <a:sy n="66" d="100"/>
        </p:scale>
        <p:origin x="3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17F78-0B5C-4FA0-B682-7CD33ED81475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3013"/>
            <a:ext cx="25177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637EA-2206-4EE1-8285-D8C8168365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45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70113" y="1243013"/>
            <a:ext cx="2517775" cy="33575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637EA-2206-4EE1-8285-D8C8168365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40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5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3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60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67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01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56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0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9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89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21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77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DC95C-4E39-9643-8810-7FB0C56E2154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C0B2D-2FA0-3846-9A0B-1FE27CEA0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10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111E59F-FF69-4808-2C8A-B9D25AC60747}"/>
              </a:ext>
            </a:extLst>
          </p:cNvPr>
          <p:cNvSpPr/>
          <p:nvPr/>
        </p:nvSpPr>
        <p:spPr>
          <a:xfrm>
            <a:off x="356465" y="261257"/>
            <a:ext cx="4444135" cy="1069617"/>
          </a:xfrm>
          <a:prstGeom prst="rect">
            <a:avLst/>
          </a:prstGeom>
          <a:solidFill>
            <a:srgbClr val="6DDA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B565D99-EA00-347D-49C3-50BED1511E1F}"/>
              </a:ext>
            </a:extLst>
          </p:cNvPr>
          <p:cNvSpPr/>
          <p:nvPr/>
        </p:nvSpPr>
        <p:spPr>
          <a:xfrm>
            <a:off x="356468" y="1330873"/>
            <a:ext cx="4340997" cy="11209469"/>
          </a:xfrm>
          <a:prstGeom prst="rect">
            <a:avLst/>
          </a:prstGeom>
          <a:solidFill>
            <a:srgbClr val="6DDABE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7E9EF07-1907-628B-96A7-DFE3043E465B}"/>
              </a:ext>
            </a:extLst>
          </p:cNvPr>
          <p:cNvSpPr/>
          <p:nvPr/>
        </p:nvSpPr>
        <p:spPr>
          <a:xfrm>
            <a:off x="4903737" y="1330873"/>
            <a:ext cx="4340997" cy="11209469"/>
          </a:xfrm>
          <a:prstGeom prst="rect">
            <a:avLst/>
          </a:prstGeom>
          <a:solidFill>
            <a:srgbClr val="C9FFC7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7A149E2-4AE6-6E4C-5590-E99564ED2BB4}"/>
              </a:ext>
            </a:extLst>
          </p:cNvPr>
          <p:cNvSpPr/>
          <p:nvPr/>
        </p:nvSpPr>
        <p:spPr>
          <a:xfrm>
            <a:off x="4800599" y="261257"/>
            <a:ext cx="4444134" cy="1069617"/>
          </a:xfrm>
          <a:prstGeom prst="rect">
            <a:avLst/>
          </a:prstGeom>
          <a:solidFill>
            <a:srgbClr val="C9F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CF0B216-AA2E-7861-9BE5-E68D7EEADD28}"/>
              </a:ext>
            </a:extLst>
          </p:cNvPr>
          <p:cNvSpPr txBox="1"/>
          <p:nvPr/>
        </p:nvSpPr>
        <p:spPr>
          <a:xfrm>
            <a:off x="1390690" y="626442"/>
            <a:ext cx="295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教育サポート室エール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5FC3878-FC24-BBAB-4E09-4369F6BF07C7}"/>
              </a:ext>
            </a:extLst>
          </p:cNvPr>
          <p:cNvSpPr txBox="1"/>
          <p:nvPr/>
        </p:nvSpPr>
        <p:spPr>
          <a:xfrm>
            <a:off x="5674806" y="527471"/>
            <a:ext cx="2959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子どもの自立サポートセンター</a:t>
            </a:r>
            <a:endParaRPr kumimoji="1"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         </a:t>
            </a:r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ホープ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F3FA7A2-507D-F616-E943-6F8A795EFCE4}"/>
              </a:ext>
            </a:extLst>
          </p:cNvPr>
          <p:cNvSpPr/>
          <p:nvPr/>
        </p:nvSpPr>
        <p:spPr>
          <a:xfrm>
            <a:off x="4075537" y="1330873"/>
            <a:ext cx="1450126" cy="11209470"/>
          </a:xfrm>
          <a:prstGeom prst="rect">
            <a:avLst/>
          </a:prstGeom>
          <a:solidFill>
            <a:srgbClr val="EE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90D3D74F-3896-45DE-4F04-7FB45BEEDEB5}"/>
              </a:ext>
            </a:extLst>
          </p:cNvPr>
          <p:cNvCxnSpPr>
            <a:cxnSpLocks/>
          </p:cNvCxnSpPr>
          <p:nvPr/>
        </p:nvCxnSpPr>
        <p:spPr>
          <a:xfrm>
            <a:off x="356468" y="1330873"/>
            <a:ext cx="89820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C1A79A4E-EC84-7A77-6B14-3AB512206AF5}"/>
              </a:ext>
            </a:extLst>
          </p:cNvPr>
          <p:cNvCxnSpPr>
            <a:cxnSpLocks/>
          </p:cNvCxnSpPr>
          <p:nvPr/>
        </p:nvCxnSpPr>
        <p:spPr>
          <a:xfrm>
            <a:off x="262708" y="2277319"/>
            <a:ext cx="89820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B815D9A-78E2-C83A-466A-8FF663885A9F}"/>
              </a:ext>
            </a:extLst>
          </p:cNvPr>
          <p:cNvSpPr txBox="1"/>
          <p:nvPr/>
        </p:nvSpPr>
        <p:spPr>
          <a:xfrm>
            <a:off x="4565885" y="1683376"/>
            <a:ext cx="558106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特徴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64E7227-1574-C37F-4D13-937AD44F0932}"/>
              </a:ext>
            </a:extLst>
          </p:cNvPr>
          <p:cNvSpPr txBox="1"/>
          <p:nvPr/>
        </p:nvSpPr>
        <p:spPr>
          <a:xfrm>
            <a:off x="474062" y="1499075"/>
            <a:ext cx="3483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適応指導教室。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個々の児童生徒の特性に応じた教科学習活動や体験活動を行う。</a:t>
            </a:r>
            <a:r>
              <a:rPr kumimoji="1" lang="ja-JP" altLang="en-US" sz="1200" b="1" dirty="0">
                <a:solidFill>
                  <a:srgbClr val="E7475E"/>
                </a:solidFill>
              </a:rPr>
              <a:t>学校復帰を目指す。</a:t>
            </a:r>
            <a:endParaRPr kumimoji="1" lang="en-US" altLang="ja-JP" sz="1000" b="1" dirty="0">
              <a:solidFill>
                <a:srgbClr val="E7475E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16A8396-E8D5-87AD-720A-8BA396F06008}"/>
              </a:ext>
            </a:extLst>
          </p:cNvPr>
          <p:cNvSpPr txBox="1"/>
          <p:nvPr/>
        </p:nvSpPr>
        <p:spPr>
          <a:xfrm>
            <a:off x="5658499" y="1486456"/>
            <a:ext cx="3483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ひきこもり傾向にある児童生徒が安心して過ごせ、エネルギーを回復するための</a:t>
            </a:r>
            <a:r>
              <a:rPr kumimoji="1"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居場所。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>
                <a:solidFill>
                  <a:srgbClr val="E7475E"/>
                </a:solidFill>
              </a:rPr>
              <a:t>学校復帰を</a:t>
            </a:r>
            <a:r>
              <a:rPr kumimoji="1" lang="ja-JP" altLang="en-US" sz="1200" b="1" dirty="0">
                <a:solidFill>
                  <a:srgbClr val="E7475E"/>
                </a:solidFill>
              </a:rPr>
              <a:t>促すことはない。</a:t>
            </a:r>
            <a:endParaRPr kumimoji="1" lang="en-US" altLang="ja-JP" sz="1200" b="1" dirty="0">
              <a:solidFill>
                <a:srgbClr val="E7475E"/>
              </a:solidFill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E947DEF9-0B3B-DED9-B134-5ABF20741CDB}"/>
              </a:ext>
            </a:extLst>
          </p:cNvPr>
          <p:cNvCxnSpPr>
            <a:cxnSpLocks/>
          </p:cNvCxnSpPr>
          <p:nvPr/>
        </p:nvCxnSpPr>
        <p:spPr>
          <a:xfrm>
            <a:off x="296485" y="3637799"/>
            <a:ext cx="89820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EF1AC73-F8D1-803F-FAD7-B32DD73FCD0B}"/>
              </a:ext>
            </a:extLst>
          </p:cNvPr>
          <p:cNvSpPr txBox="1"/>
          <p:nvPr/>
        </p:nvSpPr>
        <p:spPr>
          <a:xfrm>
            <a:off x="4565885" y="2765515"/>
            <a:ext cx="558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要件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993BCD8-2B4E-373C-B965-D8EAB8A0B384}"/>
              </a:ext>
            </a:extLst>
          </p:cNvPr>
          <p:cNvSpPr txBox="1"/>
          <p:nvPr/>
        </p:nvSpPr>
        <p:spPr>
          <a:xfrm>
            <a:off x="474062" y="2477000"/>
            <a:ext cx="3483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●宗像市立小・中学校及び義務教育学校に在籍する児童生徒、もしくは在住の小・中学生。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●小集団で自主学習できる。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●指導員の指示を理解し行動できる。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●エールのルールを守ることができる。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EFC8946-3182-38BF-0B50-331782FB725E}"/>
              </a:ext>
            </a:extLst>
          </p:cNvPr>
          <p:cNvSpPr txBox="1"/>
          <p:nvPr/>
        </p:nvSpPr>
        <p:spPr>
          <a:xfrm>
            <a:off x="5658499" y="2631613"/>
            <a:ext cx="3483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●宗像市立小・中学校及び義務教育学校に在籍する児童生徒、もしくは在住の小・中学生。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●スタッフの指示を理解し行動できる。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0E02B40C-C173-6485-7FAD-1218B1E6C75D}"/>
              </a:ext>
            </a:extLst>
          </p:cNvPr>
          <p:cNvCxnSpPr>
            <a:cxnSpLocks/>
          </p:cNvCxnSpPr>
          <p:nvPr/>
        </p:nvCxnSpPr>
        <p:spPr>
          <a:xfrm>
            <a:off x="309589" y="7337846"/>
            <a:ext cx="89820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4BAC9C3C-1BF4-4870-046E-C8E2604F2E02}"/>
              </a:ext>
            </a:extLst>
          </p:cNvPr>
          <p:cNvSpPr txBox="1"/>
          <p:nvPr/>
        </p:nvSpPr>
        <p:spPr>
          <a:xfrm>
            <a:off x="4393147" y="5352919"/>
            <a:ext cx="814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活動内容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3DE7CE4-E90D-658A-4DD2-61FA49B11964}"/>
              </a:ext>
            </a:extLst>
          </p:cNvPr>
          <p:cNvSpPr txBox="1"/>
          <p:nvPr/>
        </p:nvSpPr>
        <p:spPr>
          <a:xfrm>
            <a:off x="474062" y="4018499"/>
            <a:ext cx="34838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E7475E"/>
                </a:solidFill>
              </a:rPr>
              <a:t>午前は教科学習活動、午後は体験活動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を中心に指導員が指導・支援を行う。</a:t>
            </a:r>
            <a:r>
              <a:rPr kumimoji="1" lang="ja-JP" altLang="en-US" sz="1200" b="1" dirty="0">
                <a:solidFill>
                  <a:srgbClr val="E7475E"/>
                </a:solidFill>
              </a:rPr>
              <a:t>時制が決まっている。</a:t>
            </a:r>
            <a:endParaRPr kumimoji="1" lang="en-US" altLang="ja-JP" sz="1200" b="1" dirty="0">
              <a:solidFill>
                <a:srgbClr val="E7475E"/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PC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を使ってのドリル学習や調べ学習、在籍校からのオンライン授業配信にも対応。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ALT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による授業や学生教育ボランティアによる活動も実施。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体験活動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野菜づくり、果物収穫体験、ボランティア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社会科見学、調理、習字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スポーツ（バドミントン、テニス、卓球、ニュースポーツなど）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レクリエーション、ゲーム　など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1B56363-E254-C0B6-5CFD-B8F123BD7587}"/>
              </a:ext>
            </a:extLst>
          </p:cNvPr>
          <p:cNvSpPr txBox="1"/>
          <p:nvPr/>
        </p:nvSpPr>
        <p:spPr>
          <a:xfrm>
            <a:off x="5658499" y="3815255"/>
            <a:ext cx="348387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E7475E"/>
                </a:solidFill>
              </a:rPr>
              <a:t>利用する日、時間は個別に決定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できる。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大まかな時間帯の区切りはあるが、</a:t>
            </a:r>
            <a:r>
              <a:rPr kumimoji="1" lang="ja-JP" altLang="en-US" sz="1200" b="1" dirty="0">
                <a:solidFill>
                  <a:srgbClr val="E7475E"/>
                </a:solidFill>
              </a:rPr>
              <a:t>厳密な時制はなし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体験活動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自然体験活動（重点活動）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農業、栽培、花壇づくり、作物販売、生きものとのふれあい、飼育など）　</a:t>
            </a:r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※</a:t>
            </a:r>
            <a:r>
              <a: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正助ふるさと村の体験イベント参加</a:t>
            </a:r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創作活動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絵画、イラスト、漫画工作、調理など</a:t>
            </a:r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コミュニケーション活動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レクリエーション、カードゲーム、ボードゲーム</a:t>
            </a:r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スポーツ活動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卓球、バドミントン、縄跳びなど</a:t>
            </a:r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保護者参加型イベント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820D370A-2A57-054B-E773-DD85B864EED6}"/>
              </a:ext>
            </a:extLst>
          </p:cNvPr>
          <p:cNvCxnSpPr>
            <a:cxnSpLocks/>
          </p:cNvCxnSpPr>
          <p:nvPr/>
        </p:nvCxnSpPr>
        <p:spPr>
          <a:xfrm>
            <a:off x="317209" y="7970306"/>
            <a:ext cx="89820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DC004C-195E-7965-1825-464E547D64E3}"/>
              </a:ext>
            </a:extLst>
          </p:cNvPr>
          <p:cNvSpPr txBox="1"/>
          <p:nvPr/>
        </p:nvSpPr>
        <p:spPr>
          <a:xfrm>
            <a:off x="4462508" y="7554990"/>
            <a:ext cx="814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授業料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9F4231-092A-1C91-A470-27BF5459EF6B}"/>
              </a:ext>
            </a:extLst>
          </p:cNvPr>
          <p:cNvSpPr txBox="1"/>
          <p:nvPr/>
        </p:nvSpPr>
        <p:spPr>
          <a:xfrm>
            <a:off x="474062" y="7534935"/>
            <a:ext cx="3483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無料。体験活動は別途費用が必要な場合もあり。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CC7F94-4EE7-AF75-B793-9A66EE8E7F82}"/>
              </a:ext>
            </a:extLst>
          </p:cNvPr>
          <p:cNvSpPr txBox="1"/>
          <p:nvPr/>
        </p:nvSpPr>
        <p:spPr>
          <a:xfrm>
            <a:off x="5658499" y="7534935"/>
            <a:ext cx="3483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無料。体験活動は別途費用が必要な場合もあり。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56E9F42-1190-78ED-7D50-C2599A18B880}"/>
              </a:ext>
            </a:extLst>
          </p:cNvPr>
          <p:cNvCxnSpPr>
            <a:cxnSpLocks/>
          </p:cNvCxnSpPr>
          <p:nvPr/>
        </p:nvCxnSpPr>
        <p:spPr>
          <a:xfrm>
            <a:off x="332449" y="8755166"/>
            <a:ext cx="89820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576025-9A26-C4C6-B525-288B7E4924F3}"/>
              </a:ext>
            </a:extLst>
          </p:cNvPr>
          <p:cNvSpPr txBox="1"/>
          <p:nvPr/>
        </p:nvSpPr>
        <p:spPr>
          <a:xfrm>
            <a:off x="4384568" y="8148672"/>
            <a:ext cx="8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出席の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取り扱い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D42DCB8-9DB1-6D7E-2407-A5648065FF94}"/>
              </a:ext>
            </a:extLst>
          </p:cNvPr>
          <p:cNvSpPr txBox="1"/>
          <p:nvPr/>
        </p:nvSpPr>
        <p:spPr>
          <a:xfrm>
            <a:off x="474062" y="8248626"/>
            <a:ext cx="3483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E7475E"/>
                </a:solidFill>
              </a:rPr>
              <a:t>通室した日は、指導</a:t>
            </a:r>
            <a:r>
              <a:rPr kumimoji="1" lang="ja-JP" altLang="en-US" sz="1200" b="1">
                <a:solidFill>
                  <a:srgbClr val="E7475E"/>
                </a:solidFill>
              </a:rPr>
              <a:t>要録に在籍校の出席</a:t>
            </a:r>
            <a:r>
              <a:rPr kumimoji="1" lang="ja-JP" altLang="en-US" sz="1200" b="1" dirty="0">
                <a:solidFill>
                  <a:srgbClr val="E7475E"/>
                </a:solidFill>
              </a:rPr>
              <a:t>扱いとして記録。</a:t>
            </a:r>
            <a:endParaRPr kumimoji="1" lang="en-US" altLang="ja-JP" sz="1200" b="1" dirty="0">
              <a:solidFill>
                <a:srgbClr val="E7475E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6B82B33-392D-4973-57C8-FCBD092C2003}"/>
              </a:ext>
            </a:extLst>
          </p:cNvPr>
          <p:cNvSpPr txBox="1"/>
          <p:nvPr/>
        </p:nvSpPr>
        <p:spPr>
          <a:xfrm>
            <a:off x="5658499" y="8174126"/>
            <a:ext cx="3483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E7475E"/>
                </a:solidFill>
              </a:rPr>
              <a:t>原則、在籍校の出席扱い。出席扱いを希望しない場合は対応可。</a:t>
            </a:r>
            <a:endParaRPr kumimoji="1" lang="en-US" altLang="ja-JP" sz="1200" b="1" dirty="0">
              <a:solidFill>
                <a:srgbClr val="E7475E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74D85F2-83E6-B5CD-EEDB-34C0CA1022B9}"/>
              </a:ext>
            </a:extLst>
          </p:cNvPr>
          <p:cNvSpPr txBox="1"/>
          <p:nvPr/>
        </p:nvSpPr>
        <p:spPr>
          <a:xfrm>
            <a:off x="4526945" y="9285706"/>
            <a:ext cx="547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連携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4EFFB40-4202-DCB7-5C44-D991FE2D978D}"/>
              </a:ext>
            </a:extLst>
          </p:cNvPr>
          <p:cNvSpPr txBox="1"/>
          <p:nvPr/>
        </p:nvSpPr>
        <p:spPr>
          <a:xfrm>
            <a:off x="474062" y="8985430"/>
            <a:ext cx="3483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日頃から</a:t>
            </a:r>
            <a:r>
              <a:rPr kumimoji="1" lang="ja-JP" altLang="en-US" sz="1200" b="1" dirty="0">
                <a:solidFill>
                  <a:srgbClr val="E7475E"/>
                </a:solidFill>
              </a:rPr>
              <a:t>在籍校との連携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を密にし、児童生徒の状況に配慮しながらチャレンジ登校（行事、定期考査等への参加）を積極的に実施。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rgbClr val="E7475E"/>
                </a:solidFill>
              </a:rPr>
              <a:t>通室や学習状況は在籍校と共有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4ED31B0-DA56-4E1F-437B-87B0517E078B}"/>
              </a:ext>
            </a:extLst>
          </p:cNvPr>
          <p:cNvSpPr txBox="1"/>
          <p:nvPr/>
        </p:nvSpPr>
        <p:spPr>
          <a:xfrm>
            <a:off x="5698642" y="8863852"/>
            <a:ext cx="3483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E7475E"/>
                </a:solidFill>
              </a:rPr>
              <a:t>正助ふるさと</a:t>
            </a:r>
            <a:r>
              <a:rPr kumimoji="1" lang="ja-JP" altLang="en-US" sz="1200" b="1">
                <a:solidFill>
                  <a:srgbClr val="E7475E"/>
                </a:solidFill>
              </a:rPr>
              <a:t>村、近隣</a:t>
            </a:r>
            <a:r>
              <a:rPr kumimoji="1" lang="ja-JP" altLang="en-US" sz="1200" b="1" dirty="0">
                <a:solidFill>
                  <a:srgbClr val="E7475E"/>
                </a:solidFill>
              </a:rPr>
              <a:t>大学（学生ボランティア）などと連携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状況や本人の意向に合わせて、「エール」への通室を勧める場合もあり。ホープに通いながら、エールの体験通室も可。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0331121-B849-04A6-A986-BDA7D87FD2B4}"/>
              </a:ext>
            </a:extLst>
          </p:cNvPr>
          <p:cNvSpPr txBox="1"/>
          <p:nvPr/>
        </p:nvSpPr>
        <p:spPr>
          <a:xfrm>
            <a:off x="3161799" y="10036085"/>
            <a:ext cx="3483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家庭訪問相談指導員の家庭訪問による相談支援（週に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回程度）の実施も可。応相談。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551B92B-6B84-32AA-D217-04C1BDE3086E}"/>
              </a:ext>
            </a:extLst>
          </p:cNvPr>
          <p:cNvCxnSpPr>
            <a:cxnSpLocks/>
          </p:cNvCxnSpPr>
          <p:nvPr/>
        </p:nvCxnSpPr>
        <p:spPr>
          <a:xfrm>
            <a:off x="332449" y="10606826"/>
            <a:ext cx="89820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1157B08-4898-72DB-57B3-096C9C76675C}"/>
              </a:ext>
            </a:extLst>
          </p:cNvPr>
          <p:cNvSpPr txBox="1"/>
          <p:nvPr/>
        </p:nvSpPr>
        <p:spPr>
          <a:xfrm>
            <a:off x="4294149" y="11397226"/>
            <a:ext cx="101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利用まで  　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の流れ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9C87998-3A35-6928-D9C1-21CF623CD1C3}"/>
              </a:ext>
            </a:extLst>
          </p:cNvPr>
          <p:cNvSpPr txBox="1"/>
          <p:nvPr/>
        </p:nvSpPr>
        <p:spPr>
          <a:xfrm>
            <a:off x="474062" y="10803206"/>
            <a:ext cx="3483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E7475E"/>
                </a:solidFill>
              </a:rPr>
              <a:t>在籍校⇒見学・面談⇒体験入室⇒正式入室</a:t>
            </a:r>
            <a:endParaRPr kumimoji="1" lang="en-US" altLang="ja-JP" sz="1200" b="1" dirty="0">
              <a:solidFill>
                <a:srgbClr val="E7475E"/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在籍校に相談後、エールで見学・面談を実施。その後、体験入室を行い、継続的な通室ができるようになれば正式入室。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正式入室を希望する場合は、在籍校に申請。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在籍校の校長が入室が適切だと判断した場合には、申請書</a:t>
            </a:r>
            <a:r>
              <a:rPr kumimoji="1"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を教育委員会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に提出する。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4C61646-45DB-D85C-9ED6-E53196C7045F}"/>
              </a:ext>
            </a:extLst>
          </p:cNvPr>
          <p:cNvSpPr txBox="1"/>
          <p:nvPr/>
        </p:nvSpPr>
        <p:spPr>
          <a:xfrm>
            <a:off x="5698642" y="10925153"/>
            <a:ext cx="3483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E7475E"/>
                </a:solidFill>
              </a:rPr>
              <a:t>直接見学・相談⇒体験利用⇒正式利用</a:t>
            </a:r>
            <a:endParaRPr kumimoji="1" lang="en-US" altLang="ja-JP" sz="1200" b="1" dirty="0">
              <a:solidFill>
                <a:srgbClr val="E7475E"/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児童生徒と</a:t>
            </a:r>
            <a:r>
              <a:rPr kumimoji="1"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保護者がホープに直接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連絡後、見学・相談。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※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在籍校やスクールソーシャルワーカーと相談後、申し込みも可。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面談後、１～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週間程度の体験利用実施。正式利用を希望する場合は、</a:t>
            </a:r>
            <a:r>
              <a:rPr kumimoji="1"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申込書をホープに提出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4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7354</TotalTime>
  <Words>655</Words>
  <Application>Microsoft Macintosh PowerPoint</Application>
  <PresentationFormat>A3 297x420 mm</PresentationFormat>
  <Paragraphs>71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株式会社セールスアドベンチャー</dc:creator>
  <cp:lastModifiedBy>munakoho</cp:lastModifiedBy>
  <cp:revision>96</cp:revision>
  <cp:lastPrinted>2023-02-08T03:01:25Z</cp:lastPrinted>
  <dcterms:created xsi:type="dcterms:W3CDTF">2022-02-02T11:57:44Z</dcterms:created>
  <dcterms:modified xsi:type="dcterms:W3CDTF">2023-07-28T06:17:10Z</dcterms:modified>
</cp:coreProperties>
</file>