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906000" cy="6858000" type="A4"/>
  <p:notesSz cx="6737350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濱本 健" initials="濱本" lastIdx="1" clrIdx="0">
    <p:extLst>
      <p:ext uri="{19B8F6BF-5375-455C-9EA6-DF929625EA0E}">
        <p15:presenceInfo xmlns:p15="http://schemas.microsoft.com/office/powerpoint/2012/main" userId="S-1-5-21-96236545-2119568869-324618207-116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8" autoAdjust="0"/>
    <p:restoredTop sz="93002" autoAdjust="0"/>
  </p:normalViewPr>
  <p:slideViewPr>
    <p:cSldViewPr snapToGrid="0">
      <p:cViewPr varScale="1">
        <p:scale>
          <a:sx n="67" d="100"/>
          <a:sy n="67" d="100"/>
        </p:scale>
        <p:origin x="168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C8279-9B52-4C0E-B477-2F32CF02B88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101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91150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35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8BCB9-BF82-4864-AF50-7208F1977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84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6990E-153C-E5DB-BA9C-B3AE45AA5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2716C03-F4CE-AD55-A034-92832641C9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59FC4E8-7747-EA28-F33B-01320157E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次に資料</a:t>
            </a:r>
            <a:r>
              <a:rPr kumimoji="1" lang="en-US" altLang="ja-JP" dirty="0"/>
              <a:t>5-2</a:t>
            </a:r>
            <a:r>
              <a:rPr kumimoji="1" lang="ja-JP" altLang="en-US" dirty="0"/>
              <a:t>をご覧ください。こちらは今後のスケジュールになります。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審議会の議論は令和</a:t>
            </a:r>
            <a:r>
              <a:rPr kumimoji="1" lang="en-US" altLang="ja-JP" dirty="0"/>
              <a:t>6</a:t>
            </a:r>
            <a:r>
              <a:rPr kumimoji="1" lang="ja-JP" altLang="en-US" dirty="0"/>
              <a:t>年度から本格化してまいります。</a:t>
            </a:r>
            <a:endParaRPr kumimoji="1" lang="en-US" altLang="ja-JP" dirty="0"/>
          </a:p>
          <a:p>
            <a:r>
              <a:rPr kumimoji="1" lang="en-US" altLang="ja-JP" dirty="0"/>
              <a:t>6</a:t>
            </a:r>
            <a:r>
              <a:rPr kumimoji="1" lang="ja-JP" altLang="en-US" dirty="0"/>
              <a:t>月の第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回では基本構想案について議論いただくとともに、</a:t>
            </a:r>
            <a:endParaRPr kumimoji="1" lang="en-US" altLang="ja-JP" dirty="0"/>
          </a:p>
          <a:p>
            <a:r>
              <a:rPr kumimoji="1" lang="ja-JP" altLang="en-US" dirty="0"/>
              <a:t>基本計画の骨子案をお示しします。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その後、策定部会と協働で基本計画の原案の作成を行った後、</a:t>
            </a:r>
            <a:endParaRPr kumimoji="1" lang="en-US" altLang="ja-JP" dirty="0"/>
          </a:p>
          <a:p>
            <a:r>
              <a:rPr kumimoji="1" lang="en-US" altLang="ja-JP" dirty="0"/>
              <a:t>11</a:t>
            </a:r>
            <a:r>
              <a:rPr kumimoji="1" lang="ja-JP" altLang="en-US" dirty="0"/>
              <a:t>月に再度審議会を開き、基本計画案についてご審議いただきます。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最終的には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月の審議会を経て、審議会としてのご意見をとりまとめていただき、諮問に対する答申をいただきます。</a:t>
            </a:r>
            <a:endParaRPr kumimoji="1" lang="en-US" altLang="ja-JP" dirty="0"/>
          </a:p>
          <a:p>
            <a:r>
              <a:rPr kumimoji="1" lang="ja-JP" altLang="en-US" dirty="0"/>
              <a:t>その後、事務局で最終案を策定し、広く住民意見を聞く「パブリックコメント」を実施します。</a:t>
            </a:r>
            <a:endParaRPr kumimoji="1" lang="en-US" altLang="ja-JP" dirty="0"/>
          </a:p>
          <a:p>
            <a:r>
              <a:rPr kumimoji="1" lang="ja-JP" altLang="en-US" dirty="0"/>
              <a:t>令和</a:t>
            </a:r>
            <a:r>
              <a:rPr kumimoji="1" lang="en-US" altLang="ja-JP" dirty="0"/>
              <a:t>6</a:t>
            </a:r>
            <a:r>
              <a:rPr kumimoji="1" lang="ja-JP" altLang="en-US" dirty="0"/>
              <a:t>年度末までに完成させ、令和</a:t>
            </a:r>
            <a:r>
              <a:rPr kumimoji="1" lang="en-US" altLang="ja-JP" dirty="0"/>
              <a:t>7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月施行を目指します。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A65F02-2FCC-DC72-0269-8BEC419C11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A9202-9CB1-4730-AFE5-E0BC3061688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54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20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22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58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3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20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94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31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96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32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4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54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CC997-F17E-434C-A238-AC1E1B171B1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A19F6-4777-40DA-BFF8-7088198F9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3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45B7B-59D3-D236-BCA5-A8F8011CC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B6AF26F-9007-07FF-97F0-89A011FA2229}"/>
              </a:ext>
            </a:extLst>
          </p:cNvPr>
          <p:cNvSpPr/>
          <p:nvPr/>
        </p:nvSpPr>
        <p:spPr>
          <a:xfrm flipH="1">
            <a:off x="364878" y="4334999"/>
            <a:ext cx="9541122" cy="1561287"/>
          </a:xfrm>
          <a:prstGeom prst="roundRect">
            <a:avLst>
              <a:gd name="adj" fmla="val 9129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t" anchorCtr="0"/>
          <a:lstStyle/>
          <a:p>
            <a:r>
              <a:rPr lang="ja-JP" altLang="en-US" sz="12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●策定過程での協議</a:t>
            </a: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</a:t>
            </a:r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08D6F29B-02DF-44F0-A6A7-33CAB5A14508}"/>
              </a:ext>
            </a:extLst>
          </p:cNvPr>
          <p:cNvSpPr/>
          <p:nvPr/>
        </p:nvSpPr>
        <p:spPr>
          <a:xfrm>
            <a:off x="4899592" y="5679480"/>
            <a:ext cx="4946667" cy="1152000"/>
          </a:xfrm>
          <a:prstGeom prst="roundRect">
            <a:avLst>
              <a:gd name="adj" fmla="val 11149"/>
            </a:avLst>
          </a:prstGeom>
          <a:solidFill>
            <a:schemeClr val="bg1"/>
          </a:solidFill>
          <a:ln w="28575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2CDC413D-802F-4C93-8BDB-21FBE96BFEA6}"/>
              </a:ext>
            </a:extLst>
          </p:cNvPr>
          <p:cNvSpPr/>
          <p:nvPr/>
        </p:nvSpPr>
        <p:spPr>
          <a:xfrm>
            <a:off x="376950" y="5687070"/>
            <a:ext cx="4104000" cy="1152000"/>
          </a:xfrm>
          <a:prstGeom prst="roundRect">
            <a:avLst>
              <a:gd name="adj" fmla="val 11149"/>
            </a:avLst>
          </a:prstGeom>
          <a:solidFill>
            <a:schemeClr val="bg1"/>
          </a:solidFill>
          <a:ln w="28575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CFC61DF-0E20-510B-9925-8D5978D49B2F}"/>
              </a:ext>
            </a:extLst>
          </p:cNvPr>
          <p:cNvSpPr/>
          <p:nvPr/>
        </p:nvSpPr>
        <p:spPr>
          <a:xfrm flipH="1">
            <a:off x="364878" y="2276121"/>
            <a:ext cx="9541122" cy="2016000"/>
          </a:xfrm>
          <a:prstGeom prst="roundRect">
            <a:avLst>
              <a:gd name="adj" fmla="val 912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t" anchorCtr="0"/>
          <a:lstStyle/>
          <a:p>
            <a:r>
              <a:rPr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●基本計画の策定 </a:t>
            </a:r>
            <a:endParaRPr lang="en-US" altLang="ja-JP" sz="12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</a:t>
            </a:r>
            <a:r>
              <a:rPr lang="ja-JP" altLang="en-US" sz="1100" dirty="0">
                <a:solidFill>
                  <a:srgbClr val="FF66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</a:t>
            </a:r>
            <a:endParaRPr lang="en-US" altLang="ja-JP" sz="1200" dirty="0">
              <a:solidFill>
                <a:srgbClr val="FF66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200" dirty="0">
              <a:solidFill>
                <a:srgbClr val="FF66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6A728CB-9B0D-6F3C-B8DD-AE26DC151039}"/>
              </a:ext>
            </a:extLst>
          </p:cNvPr>
          <p:cNvSpPr txBox="1">
            <a:spLocks/>
          </p:cNvSpPr>
          <p:nvPr/>
        </p:nvSpPr>
        <p:spPr>
          <a:xfrm>
            <a:off x="0" y="-4072"/>
            <a:ext cx="9906000" cy="432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第３次宗像市コミュニティ基本構想・基本計画 策定プロセス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【R6】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AD4D05D-A568-CB0B-970A-23F2600D0552}"/>
              </a:ext>
            </a:extLst>
          </p:cNvPr>
          <p:cNvSpPr txBox="1">
            <a:spLocks/>
          </p:cNvSpPr>
          <p:nvPr/>
        </p:nvSpPr>
        <p:spPr>
          <a:xfrm>
            <a:off x="-31368" y="492543"/>
            <a:ext cx="9724007" cy="628926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 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01FE1E7-37E2-26E3-9403-A71619442782}"/>
              </a:ext>
            </a:extLst>
          </p:cNvPr>
          <p:cNvSpPr/>
          <p:nvPr/>
        </p:nvSpPr>
        <p:spPr>
          <a:xfrm flipH="1">
            <a:off x="41908" y="2259000"/>
            <a:ext cx="288000" cy="2016000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3600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（コミュニティ協働推進課）</a:t>
            </a:r>
            <a:endParaRPr lang="en-US" altLang="ja-JP" sz="1200" b="1" dirty="0"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AFA97E8-1486-AD31-D09D-70583ABDF536}"/>
              </a:ext>
            </a:extLst>
          </p:cNvPr>
          <p:cNvSpPr/>
          <p:nvPr/>
        </p:nvSpPr>
        <p:spPr>
          <a:xfrm flipH="1">
            <a:off x="41908" y="4306863"/>
            <a:ext cx="288000" cy="180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r"/>
            <a:r>
              <a:rPr lang="ja-JP" altLang="en-US" sz="1200" b="1" dirty="0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r>
              <a:rPr lang="en-US" altLang="ja-JP" sz="1000" b="1" dirty="0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b="1" dirty="0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各地区事務局長）</a:t>
            </a:r>
            <a:endParaRPr lang="en-US" altLang="ja-JP" sz="1200" b="1" dirty="0"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8E05774-8059-ACB1-3E21-E2CA4169C8EF}"/>
              </a:ext>
            </a:extLst>
          </p:cNvPr>
          <p:cNvSpPr/>
          <p:nvPr/>
        </p:nvSpPr>
        <p:spPr>
          <a:xfrm flipH="1">
            <a:off x="41908" y="1228737"/>
            <a:ext cx="288000" cy="1002127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3600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審議会</a:t>
            </a:r>
            <a:endParaRPr lang="en-US" altLang="ja-JP" sz="1200" b="1" dirty="0"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1A49F6B-CDEC-CAB4-47F1-D4D9EED30EAE}"/>
              </a:ext>
            </a:extLst>
          </p:cNvPr>
          <p:cNvSpPr/>
          <p:nvPr/>
        </p:nvSpPr>
        <p:spPr>
          <a:xfrm flipH="1">
            <a:off x="364878" y="1231115"/>
            <a:ext cx="9541122" cy="1002127"/>
          </a:xfrm>
          <a:prstGeom prst="roundRect">
            <a:avLst>
              <a:gd name="adj" fmla="val 912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endParaRPr lang="en-US" altLang="ja-JP" sz="1100" b="1" dirty="0">
              <a:solidFill>
                <a:srgbClr val="FF66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FF66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FF66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1DDF96-A3E4-6199-43D2-8A0B11210175}"/>
              </a:ext>
            </a:extLst>
          </p:cNvPr>
          <p:cNvSpPr/>
          <p:nvPr/>
        </p:nvSpPr>
        <p:spPr>
          <a:xfrm>
            <a:off x="544354" y="1561245"/>
            <a:ext cx="1872000" cy="432000"/>
          </a:xfrm>
          <a:prstGeom prst="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基本構想案の審議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基本計画骨子案の報告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26349C5-FF13-36F9-A916-E28E931468E1}"/>
              </a:ext>
            </a:extLst>
          </p:cNvPr>
          <p:cNvSpPr/>
          <p:nvPr/>
        </p:nvSpPr>
        <p:spPr>
          <a:xfrm>
            <a:off x="530286" y="1281705"/>
            <a:ext cx="1872000" cy="360000"/>
          </a:xfrm>
          <a:prstGeom prst="roundRect">
            <a:avLst>
              <a:gd name="adj" fmla="val 2989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第２回：将来像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目指す姿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と基本理念の検討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C944440-7E5F-8757-B267-8D10F9B9E73E}"/>
              </a:ext>
            </a:extLst>
          </p:cNvPr>
          <p:cNvGrpSpPr/>
          <p:nvPr/>
        </p:nvGrpSpPr>
        <p:grpSpPr>
          <a:xfrm>
            <a:off x="6735515" y="2301505"/>
            <a:ext cx="1106941" cy="432858"/>
            <a:chOff x="6735515" y="2301505"/>
            <a:chExt cx="1106941" cy="432858"/>
          </a:xfrm>
        </p:grpSpPr>
        <p:sp>
          <p:nvSpPr>
            <p:cNvPr id="19" name="矢印: 右 18">
              <a:extLst>
                <a:ext uri="{FF2B5EF4-FFF2-40B4-BE49-F238E27FC236}">
                  <a16:creationId xmlns:a16="http://schemas.microsoft.com/office/drawing/2014/main" id="{D621DD02-2BF2-B176-CA1E-51333AA68D6C}"/>
                </a:ext>
              </a:extLst>
            </p:cNvPr>
            <p:cNvSpPr/>
            <p:nvPr/>
          </p:nvSpPr>
          <p:spPr>
            <a:xfrm rot="5400000" flipV="1">
              <a:off x="7072557" y="1964463"/>
              <a:ext cx="432858" cy="1106941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C8FEE52-82A4-FF31-09B0-C5423202599F}"/>
                </a:ext>
              </a:extLst>
            </p:cNvPr>
            <p:cNvSpPr/>
            <p:nvPr/>
          </p:nvSpPr>
          <p:spPr>
            <a:xfrm>
              <a:off x="7028636" y="2328690"/>
              <a:ext cx="520700" cy="2658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答申</a:t>
              </a:r>
              <a:endPara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94032615-4E96-222E-217A-8880359D3685}"/>
              </a:ext>
            </a:extLst>
          </p:cNvPr>
          <p:cNvSpPr/>
          <p:nvPr/>
        </p:nvSpPr>
        <p:spPr>
          <a:xfrm>
            <a:off x="1752061" y="1060061"/>
            <a:ext cx="180000" cy="2520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5964CD6-7AC8-6AD6-E4CE-80E6088AF1BF}"/>
              </a:ext>
            </a:extLst>
          </p:cNvPr>
          <p:cNvSpPr/>
          <p:nvPr/>
        </p:nvSpPr>
        <p:spPr>
          <a:xfrm>
            <a:off x="6220905" y="2040058"/>
            <a:ext cx="1872000" cy="260496"/>
          </a:xfrm>
          <a:prstGeom prst="rect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審議内容をまとめ意見を伝える</a:t>
            </a:r>
            <a:endParaRPr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360D59E3-4CA6-E078-5B65-3E5106E4C7C7}"/>
              </a:ext>
            </a:extLst>
          </p:cNvPr>
          <p:cNvSpPr/>
          <p:nvPr/>
        </p:nvSpPr>
        <p:spPr>
          <a:xfrm>
            <a:off x="2383374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84B33916-6E64-5705-048C-B49C55F1B601}"/>
              </a:ext>
            </a:extLst>
          </p:cNvPr>
          <p:cNvSpPr/>
          <p:nvPr/>
        </p:nvSpPr>
        <p:spPr>
          <a:xfrm>
            <a:off x="3108752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F9FBA35-E6B1-1A24-5B18-8B7BE3356F90}"/>
              </a:ext>
            </a:extLst>
          </p:cNvPr>
          <p:cNvSpPr/>
          <p:nvPr/>
        </p:nvSpPr>
        <p:spPr>
          <a:xfrm>
            <a:off x="3834976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1A67654B-FD86-1033-F057-C1E70817210D}"/>
              </a:ext>
            </a:extLst>
          </p:cNvPr>
          <p:cNvSpPr/>
          <p:nvPr/>
        </p:nvSpPr>
        <p:spPr>
          <a:xfrm>
            <a:off x="4594114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4D84A4E1-FB82-FEA3-8D4C-D39844B6EA57}"/>
              </a:ext>
            </a:extLst>
          </p:cNvPr>
          <p:cNvSpPr/>
          <p:nvPr/>
        </p:nvSpPr>
        <p:spPr>
          <a:xfrm>
            <a:off x="6281958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C8512A3-F4DB-8AC7-CF80-1548071355AD}"/>
              </a:ext>
            </a:extLst>
          </p:cNvPr>
          <p:cNvSpPr/>
          <p:nvPr/>
        </p:nvSpPr>
        <p:spPr>
          <a:xfrm>
            <a:off x="7158447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FF137D0-8D66-46B2-BC88-00DE61D0DCAC}"/>
              </a:ext>
            </a:extLst>
          </p:cNvPr>
          <p:cNvSpPr/>
          <p:nvPr/>
        </p:nvSpPr>
        <p:spPr>
          <a:xfrm>
            <a:off x="7904675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矢印: 上下 38">
            <a:extLst>
              <a:ext uri="{FF2B5EF4-FFF2-40B4-BE49-F238E27FC236}">
                <a16:creationId xmlns:a16="http://schemas.microsoft.com/office/drawing/2014/main" id="{A77C5EE1-FD37-D655-24BB-29C5AD545727}"/>
              </a:ext>
            </a:extLst>
          </p:cNvPr>
          <p:cNvSpPr/>
          <p:nvPr/>
        </p:nvSpPr>
        <p:spPr>
          <a:xfrm flipV="1">
            <a:off x="2502154" y="3691953"/>
            <a:ext cx="360000" cy="1260000"/>
          </a:xfrm>
          <a:prstGeom prst="upDownArrow">
            <a:avLst>
              <a:gd name="adj1" fmla="val 41487"/>
              <a:gd name="adj2" fmla="val 44952"/>
            </a:avLst>
          </a:prstGeom>
          <a:gradFill>
            <a:gsLst>
              <a:gs pos="50000">
                <a:srgbClr val="FF6600"/>
              </a:gs>
              <a:gs pos="50000">
                <a:schemeClr val="accent6"/>
              </a:gs>
            </a:gsLst>
            <a:lin ang="5400000" scaled="1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右 44">
            <a:extLst>
              <a:ext uri="{FF2B5EF4-FFF2-40B4-BE49-F238E27FC236}">
                <a16:creationId xmlns:a16="http://schemas.microsoft.com/office/drawing/2014/main" id="{8E2EE70F-9123-FEC9-17A8-8159D3784B0E}"/>
              </a:ext>
            </a:extLst>
          </p:cNvPr>
          <p:cNvSpPr/>
          <p:nvPr/>
        </p:nvSpPr>
        <p:spPr>
          <a:xfrm rot="16200000" flipV="1">
            <a:off x="7664000" y="2605656"/>
            <a:ext cx="1512411" cy="33972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矢印: 折線 45">
            <a:extLst>
              <a:ext uri="{FF2B5EF4-FFF2-40B4-BE49-F238E27FC236}">
                <a16:creationId xmlns:a16="http://schemas.microsoft.com/office/drawing/2014/main" id="{4CCC4F90-647B-5B03-5D7F-B1BC893208BF}"/>
              </a:ext>
            </a:extLst>
          </p:cNvPr>
          <p:cNvSpPr/>
          <p:nvPr/>
        </p:nvSpPr>
        <p:spPr>
          <a:xfrm rot="10800000" flipH="1">
            <a:off x="6909383" y="3262313"/>
            <a:ext cx="297626" cy="2016000"/>
          </a:xfrm>
          <a:prstGeom prst="bentArrow">
            <a:avLst>
              <a:gd name="adj1" fmla="val 47101"/>
              <a:gd name="adj2" fmla="val 50000"/>
              <a:gd name="adj3" fmla="val 42351"/>
              <a:gd name="adj4" fmla="val 57649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BBF6FFC7-7DE3-88A0-FC83-92278DD68D0A}"/>
              </a:ext>
            </a:extLst>
          </p:cNvPr>
          <p:cNvSpPr/>
          <p:nvPr/>
        </p:nvSpPr>
        <p:spPr>
          <a:xfrm>
            <a:off x="7906054" y="5234566"/>
            <a:ext cx="1067040" cy="395999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パブリック・コメントの結果報告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矢印: 右 51">
            <a:extLst>
              <a:ext uri="{FF2B5EF4-FFF2-40B4-BE49-F238E27FC236}">
                <a16:creationId xmlns:a16="http://schemas.microsoft.com/office/drawing/2014/main" id="{F77F4BF2-EEC3-740E-5023-0D489E51280F}"/>
              </a:ext>
            </a:extLst>
          </p:cNvPr>
          <p:cNvSpPr/>
          <p:nvPr/>
        </p:nvSpPr>
        <p:spPr>
          <a:xfrm rot="16200000" flipV="1">
            <a:off x="4163698" y="2365943"/>
            <a:ext cx="1189759" cy="47799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D3BD99E1-4457-A068-71FF-CABEC551ED49}"/>
              </a:ext>
            </a:extLst>
          </p:cNvPr>
          <p:cNvSpPr/>
          <p:nvPr/>
        </p:nvSpPr>
        <p:spPr>
          <a:xfrm rot="5400000" flipV="1">
            <a:off x="7372155" y="3207288"/>
            <a:ext cx="278935" cy="38898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FA7AA18-A03D-7294-697C-469C8DB02D6D}"/>
              </a:ext>
            </a:extLst>
          </p:cNvPr>
          <p:cNvSpPr/>
          <p:nvPr/>
        </p:nvSpPr>
        <p:spPr>
          <a:xfrm>
            <a:off x="3921610" y="1556940"/>
            <a:ext cx="2016000" cy="432000"/>
          </a:xfrm>
          <a:prstGeom prst="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基本計画案の審議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D0BD5868-3EDF-CA73-3407-FF0F5E74D56B}"/>
              </a:ext>
            </a:extLst>
          </p:cNvPr>
          <p:cNvSpPr/>
          <p:nvPr/>
        </p:nvSpPr>
        <p:spPr>
          <a:xfrm>
            <a:off x="3921610" y="1281705"/>
            <a:ext cx="2016000" cy="360000"/>
          </a:xfrm>
          <a:prstGeom prst="roundRect">
            <a:avLst>
              <a:gd name="adj" fmla="val 2989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第３回：施策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取り組み方針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方策への意見</a:t>
            </a:r>
          </a:p>
        </p:txBody>
      </p:sp>
      <p:sp>
        <p:nvSpPr>
          <p:cNvPr id="41" name="二等辺三角形 40">
            <a:extLst>
              <a:ext uri="{FF2B5EF4-FFF2-40B4-BE49-F238E27FC236}">
                <a16:creationId xmlns:a16="http://schemas.microsoft.com/office/drawing/2014/main" id="{5A564A53-98F7-7311-659D-DE2F1697BBF0}"/>
              </a:ext>
            </a:extLst>
          </p:cNvPr>
          <p:cNvSpPr/>
          <p:nvPr/>
        </p:nvSpPr>
        <p:spPr>
          <a:xfrm>
            <a:off x="5660846" y="1060061"/>
            <a:ext cx="180000" cy="2520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C998325-CA0B-8C02-6BC4-31BC33422B70}"/>
              </a:ext>
            </a:extLst>
          </p:cNvPr>
          <p:cNvSpPr/>
          <p:nvPr/>
        </p:nvSpPr>
        <p:spPr>
          <a:xfrm>
            <a:off x="6224975" y="1552499"/>
            <a:ext cx="1872000" cy="432000"/>
          </a:xfrm>
          <a:prstGeom prst="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基本構想案、基本計画案の審議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9DBC2141-824E-B786-0FC7-C6B6D09FD153}"/>
              </a:ext>
            </a:extLst>
          </p:cNvPr>
          <p:cNvSpPr/>
          <p:nvPr/>
        </p:nvSpPr>
        <p:spPr>
          <a:xfrm>
            <a:off x="6224975" y="1281705"/>
            <a:ext cx="1872000" cy="360000"/>
          </a:xfrm>
          <a:prstGeom prst="roundRect">
            <a:avLst>
              <a:gd name="adj" fmla="val 2989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第４回：最終審議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　答申のとりまとめ</a:t>
            </a:r>
          </a:p>
        </p:txBody>
      </p:sp>
      <p:sp>
        <p:nvSpPr>
          <p:cNvPr id="53" name="二等辺三角形 52">
            <a:extLst>
              <a:ext uri="{FF2B5EF4-FFF2-40B4-BE49-F238E27FC236}">
                <a16:creationId xmlns:a16="http://schemas.microsoft.com/office/drawing/2014/main" id="{1615E91D-A436-B067-B4B6-36F782EB4615}"/>
              </a:ext>
            </a:extLst>
          </p:cNvPr>
          <p:cNvSpPr/>
          <p:nvPr/>
        </p:nvSpPr>
        <p:spPr>
          <a:xfrm>
            <a:off x="7345702" y="1060061"/>
            <a:ext cx="180000" cy="2520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6C8290D5-120E-FBD2-559E-AD0716BE99CF}"/>
              </a:ext>
            </a:extLst>
          </p:cNvPr>
          <p:cNvSpPr/>
          <p:nvPr/>
        </p:nvSpPr>
        <p:spPr>
          <a:xfrm>
            <a:off x="1665894" y="4923897"/>
            <a:ext cx="612000" cy="396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策定部会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FF2EEE8-C14B-9FB0-1CA7-1BCAD2C5872D}"/>
              </a:ext>
            </a:extLst>
          </p:cNvPr>
          <p:cNvSpPr/>
          <p:nvPr/>
        </p:nvSpPr>
        <p:spPr>
          <a:xfrm>
            <a:off x="2064587" y="2268525"/>
            <a:ext cx="992368" cy="207503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r>
              <a:rPr lang="ja-JP" altLang="en-US" sz="10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骨子案の報告</a:t>
            </a:r>
            <a:endParaRPr lang="en-US" altLang="ja-JP" sz="1000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69FC5B08-75D5-CCDE-9CFE-44B5497F5DDD}"/>
              </a:ext>
            </a:extLst>
          </p:cNvPr>
          <p:cNvSpPr/>
          <p:nvPr/>
        </p:nvSpPr>
        <p:spPr>
          <a:xfrm>
            <a:off x="6602181" y="2761366"/>
            <a:ext cx="1548000" cy="47050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66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最終案の作成</a:t>
            </a:r>
            <a:endParaRPr lang="en-US" altLang="ja-JP" sz="12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EBEEE9D-C722-D64F-E802-43ABA6DED358}"/>
              </a:ext>
            </a:extLst>
          </p:cNvPr>
          <p:cNvSpPr/>
          <p:nvPr/>
        </p:nvSpPr>
        <p:spPr>
          <a:xfrm>
            <a:off x="7128388" y="3569386"/>
            <a:ext cx="1548000" cy="576000"/>
          </a:xfrm>
          <a:prstGeom prst="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1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パブリック・コメント</a:t>
            </a:r>
            <a:endParaRPr lang="en-US" altLang="ja-JP" sz="11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の実施</a:t>
            </a:r>
            <a:endParaRPr lang="en-US" altLang="ja-JP" sz="11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⇒結果の反映</a:t>
            </a:r>
            <a:endParaRPr lang="en-US" altLang="ja-JP" sz="11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D618668-0E03-84DC-C18E-2D5F8113D0DE}"/>
              </a:ext>
            </a:extLst>
          </p:cNvPr>
          <p:cNvSpPr/>
          <p:nvPr/>
        </p:nvSpPr>
        <p:spPr>
          <a:xfrm>
            <a:off x="8220225" y="1579633"/>
            <a:ext cx="1116000" cy="432000"/>
          </a:xfrm>
          <a:prstGeom prst="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r>
              <a:rPr lang="ja-JP" altLang="en-US" sz="1000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パブリック・コメントの結果報告</a:t>
            </a:r>
            <a:endParaRPr lang="en-US" altLang="ja-JP" sz="10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7F7DE98E-FC2A-37E2-6469-9514EA1EDF1C}"/>
              </a:ext>
            </a:extLst>
          </p:cNvPr>
          <p:cNvSpPr/>
          <p:nvPr/>
        </p:nvSpPr>
        <p:spPr>
          <a:xfrm>
            <a:off x="8975721" y="2567631"/>
            <a:ext cx="900786" cy="1266200"/>
          </a:xfrm>
          <a:prstGeom prst="roundRect">
            <a:avLst/>
          </a:prstGeom>
          <a:solidFill>
            <a:srgbClr val="FF6600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基本構想・基本計画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完成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58FF89C-DE8D-8FA2-9E44-022DC3518A13}"/>
              </a:ext>
            </a:extLst>
          </p:cNvPr>
          <p:cNvSpPr/>
          <p:nvPr/>
        </p:nvSpPr>
        <p:spPr>
          <a:xfrm>
            <a:off x="7091256" y="5234566"/>
            <a:ext cx="679191" cy="386855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答申報告</a:t>
            </a:r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最終案確認</a:t>
            </a:r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96FC577-8604-63ED-508A-687C89A00588}"/>
              </a:ext>
            </a:extLst>
          </p:cNvPr>
          <p:cNvSpPr/>
          <p:nvPr/>
        </p:nvSpPr>
        <p:spPr>
          <a:xfrm>
            <a:off x="6220904" y="5000788"/>
            <a:ext cx="764669" cy="386855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A8C81648-A498-74EB-78AA-B429A96D135D}"/>
              </a:ext>
            </a:extLst>
          </p:cNvPr>
          <p:cNvSpPr/>
          <p:nvPr/>
        </p:nvSpPr>
        <p:spPr>
          <a:xfrm>
            <a:off x="6267890" y="5272666"/>
            <a:ext cx="612000" cy="345158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全体案の確認</a:t>
            </a:r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D608E469-06A8-46B2-8B7A-79DEAEA7CA11}"/>
              </a:ext>
            </a:extLst>
          </p:cNvPr>
          <p:cNvSpPr/>
          <p:nvPr/>
        </p:nvSpPr>
        <p:spPr>
          <a:xfrm>
            <a:off x="451291" y="3094400"/>
            <a:ext cx="1237274" cy="360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骨子案の作成</a:t>
            </a:r>
            <a:endParaRPr lang="en-US" altLang="ja-JP" sz="12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BD1E881B-E356-4374-ADF9-79FA3D94CA2D}"/>
              </a:ext>
            </a:extLst>
          </p:cNvPr>
          <p:cNvSpPr/>
          <p:nvPr/>
        </p:nvSpPr>
        <p:spPr>
          <a:xfrm>
            <a:off x="2218056" y="3231869"/>
            <a:ext cx="2901064" cy="412924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基本計画の原案の作成</a:t>
            </a:r>
            <a:endParaRPr lang="en-US" altLang="ja-JP" sz="12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矢印: 折線 54">
            <a:extLst>
              <a:ext uri="{FF2B5EF4-FFF2-40B4-BE49-F238E27FC236}">
                <a16:creationId xmlns:a16="http://schemas.microsoft.com/office/drawing/2014/main" id="{217D99F3-86A7-413A-A7FB-4C7E26759E21}"/>
              </a:ext>
            </a:extLst>
          </p:cNvPr>
          <p:cNvSpPr/>
          <p:nvPr/>
        </p:nvSpPr>
        <p:spPr>
          <a:xfrm rot="16200000" flipH="1" flipV="1">
            <a:off x="2162251" y="2698074"/>
            <a:ext cx="264913" cy="1090260"/>
          </a:xfrm>
          <a:prstGeom prst="bentArrow">
            <a:avLst>
              <a:gd name="adj1" fmla="val 53563"/>
              <a:gd name="adj2" fmla="val 50000"/>
              <a:gd name="adj3" fmla="val 42370"/>
              <a:gd name="adj4" fmla="val 5763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矢印: 上下 57">
            <a:extLst>
              <a:ext uri="{FF2B5EF4-FFF2-40B4-BE49-F238E27FC236}">
                <a16:creationId xmlns:a16="http://schemas.microsoft.com/office/drawing/2014/main" id="{14967507-99A0-4887-9388-A9D6B447DF82}"/>
              </a:ext>
            </a:extLst>
          </p:cNvPr>
          <p:cNvSpPr/>
          <p:nvPr/>
        </p:nvSpPr>
        <p:spPr>
          <a:xfrm flipV="1">
            <a:off x="3222056" y="3703017"/>
            <a:ext cx="360000" cy="1260000"/>
          </a:xfrm>
          <a:prstGeom prst="upDownArrow">
            <a:avLst>
              <a:gd name="adj1" fmla="val 41487"/>
              <a:gd name="adj2" fmla="val 44952"/>
            </a:avLst>
          </a:prstGeom>
          <a:gradFill>
            <a:gsLst>
              <a:gs pos="50000">
                <a:srgbClr val="FF6600"/>
              </a:gs>
              <a:gs pos="50000">
                <a:schemeClr val="accent6"/>
              </a:gs>
            </a:gsLst>
            <a:lin ang="5400000" scaled="1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矢印: 上下 58">
            <a:extLst>
              <a:ext uri="{FF2B5EF4-FFF2-40B4-BE49-F238E27FC236}">
                <a16:creationId xmlns:a16="http://schemas.microsoft.com/office/drawing/2014/main" id="{A3317B23-8C50-4D05-AA63-98F09AC02A96}"/>
              </a:ext>
            </a:extLst>
          </p:cNvPr>
          <p:cNvSpPr/>
          <p:nvPr/>
        </p:nvSpPr>
        <p:spPr>
          <a:xfrm flipV="1">
            <a:off x="3964898" y="3691953"/>
            <a:ext cx="360000" cy="1260000"/>
          </a:xfrm>
          <a:prstGeom prst="upDownArrow">
            <a:avLst>
              <a:gd name="adj1" fmla="val 41487"/>
              <a:gd name="adj2" fmla="val 44952"/>
            </a:avLst>
          </a:prstGeom>
          <a:gradFill>
            <a:gsLst>
              <a:gs pos="50000">
                <a:srgbClr val="FF6600"/>
              </a:gs>
              <a:gs pos="50000">
                <a:schemeClr val="accent6"/>
              </a:gs>
            </a:gsLst>
            <a:lin ang="5400000" scaled="1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矢印: 上下 65">
            <a:extLst>
              <a:ext uri="{FF2B5EF4-FFF2-40B4-BE49-F238E27FC236}">
                <a16:creationId xmlns:a16="http://schemas.microsoft.com/office/drawing/2014/main" id="{4E1F2CFD-952C-4D22-A220-9425A85000AE}"/>
              </a:ext>
            </a:extLst>
          </p:cNvPr>
          <p:cNvSpPr/>
          <p:nvPr/>
        </p:nvSpPr>
        <p:spPr>
          <a:xfrm flipV="1">
            <a:off x="4680499" y="3685437"/>
            <a:ext cx="360000" cy="1260000"/>
          </a:xfrm>
          <a:prstGeom prst="upDownArrow">
            <a:avLst>
              <a:gd name="adj1" fmla="val 41487"/>
              <a:gd name="adj2" fmla="val 44952"/>
            </a:avLst>
          </a:prstGeom>
          <a:gradFill>
            <a:gsLst>
              <a:gs pos="50000">
                <a:srgbClr val="FF6600"/>
              </a:gs>
              <a:gs pos="50000">
                <a:schemeClr val="accent6"/>
              </a:gs>
            </a:gsLst>
            <a:lin ang="5400000" scaled="1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AED89678-1AAD-417C-917E-EFDC39D34413}"/>
              </a:ext>
            </a:extLst>
          </p:cNvPr>
          <p:cNvSpPr/>
          <p:nvPr/>
        </p:nvSpPr>
        <p:spPr>
          <a:xfrm>
            <a:off x="2517119" y="4210764"/>
            <a:ext cx="2523380" cy="20574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0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基本理念ごとに案作成・検討</a:t>
            </a:r>
            <a:endParaRPr lang="en-US" altLang="ja-JP" sz="10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D7CD0D37-76D8-4AA7-9644-CB0848A6F44C}"/>
              </a:ext>
            </a:extLst>
          </p:cNvPr>
          <p:cNvSpPr/>
          <p:nvPr/>
        </p:nvSpPr>
        <p:spPr>
          <a:xfrm>
            <a:off x="5350276" y="2701366"/>
            <a:ext cx="1188000" cy="972000"/>
          </a:xfrm>
          <a:prstGeom prst="roundRect">
            <a:avLst/>
          </a:prstGeom>
          <a:solidFill>
            <a:schemeClr val="bg1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基本構想案・基本計画案のとりまとめ</a:t>
            </a:r>
            <a:endParaRPr lang="en-US" altLang="ja-JP" sz="12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矢印: 右 71">
            <a:extLst>
              <a:ext uri="{FF2B5EF4-FFF2-40B4-BE49-F238E27FC236}">
                <a16:creationId xmlns:a16="http://schemas.microsoft.com/office/drawing/2014/main" id="{BAAAE04D-AC58-40F0-9F7E-98A345767809}"/>
              </a:ext>
            </a:extLst>
          </p:cNvPr>
          <p:cNvSpPr/>
          <p:nvPr/>
        </p:nvSpPr>
        <p:spPr>
          <a:xfrm rot="5400000" flipV="1">
            <a:off x="5287318" y="2101430"/>
            <a:ext cx="660593" cy="47799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矢印: 上下 72">
            <a:extLst>
              <a:ext uri="{FF2B5EF4-FFF2-40B4-BE49-F238E27FC236}">
                <a16:creationId xmlns:a16="http://schemas.microsoft.com/office/drawing/2014/main" id="{1EAF18BB-B258-4BD2-8422-83FDF6956DFC}"/>
              </a:ext>
            </a:extLst>
          </p:cNvPr>
          <p:cNvSpPr/>
          <p:nvPr/>
        </p:nvSpPr>
        <p:spPr>
          <a:xfrm flipV="1">
            <a:off x="6211301" y="3703017"/>
            <a:ext cx="360000" cy="1224000"/>
          </a:xfrm>
          <a:prstGeom prst="upDownArrow">
            <a:avLst>
              <a:gd name="adj1" fmla="val 41487"/>
              <a:gd name="adj2" fmla="val 44952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矢印: 折線 59">
            <a:extLst>
              <a:ext uri="{FF2B5EF4-FFF2-40B4-BE49-F238E27FC236}">
                <a16:creationId xmlns:a16="http://schemas.microsoft.com/office/drawing/2014/main" id="{06921B0D-FFDD-0E5D-FABD-0AAA678721CF}"/>
              </a:ext>
            </a:extLst>
          </p:cNvPr>
          <p:cNvSpPr/>
          <p:nvPr/>
        </p:nvSpPr>
        <p:spPr>
          <a:xfrm rot="16200000" flipH="1" flipV="1">
            <a:off x="1071414" y="3818110"/>
            <a:ext cx="1821237" cy="433418"/>
          </a:xfrm>
          <a:prstGeom prst="bentArrow">
            <a:avLst>
              <a:gd name="adj1" fmla="val 33715"/>
              <a:gd name="adj2" fmla="val 39792"/>
              <a:gd name="adj3" fmla="val 33505"/>
              <a:gd name="adj4" fmla="val 55152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矢印: 折線 53">
            <a:extLst>
              <a:ext uri="{FF2B5EF4-FFF2-40B4-BE49-F238E27FC236}">
                <a16:creationId xmlns:a16="http://schemas.microsoft.com/office/drawing/2014/main" id="{D061AF1E-25D5-4284-54CE-ABBED36013EF}"/>
              </a:ext>
            </a:extLst>
          </p:cNvPr>
          <p:cNvSpPr/>
          <p:nvPr/>
        </p:nvSpPr>
        <p:spPr>
          <a:xfrm rot="16200000" flipV="1">
            <a:off x="1345824" y="2440377"/>
            <a:ext cx="1240932" cy="433418"/>
          </a:xfrm>
          <a:prstGeom prst="bentArrow">
            <a:avLst>
              <a:gd name="adj1" fmla="val 33715"/>
              <a:gd name="adj2" fmla="val 39792"/>
              <a:gd name="adj3" fmla="val 33505"/>
              <a:gd name="adj4" fmla="val 55152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矢印: ストライプ 73">
            <a:extLst>
              <a:ext uri="{FF2B5EF4-FFF2-40B4-BE49-F238E27FC236}">
                <a16:creationId xmlns:a16="http://schemas.microsoft.com/office/drawing/2014/main" id="{0D17C231-9DE9-46DA-ACE1-96487EF3DED0}"/>
              </a:ext>
            </a:extLst>
          </p:cNvPr>
          <p:cNvSpPr/>
          <p:nvPr/>
        </p:nvSpPr>
        <p:spPr>
          <a:xfrm flipV="1">
            <a:off x="8586228" y="2673888"/>
            <a:ext cx="360000" cy="1080000"/>
          </a:xfrm>
          <a:prstGeom prst="stripedRightArrow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矢印: 右 74">
            <a:extLst>
              <a:ext uri="{FF2B5EF4-FFF2-40B4-BE49-F238E27FC236}">
                <a16:creationId xmlns:a16="http://schemas.microsoft.com/office/drawing/2014/main" id="{54140EE8-C2F9-48D5-9345-69E376FBCECF}"/>
              </a:ext>
            </a:extLst>
          </p:cNvPr>
          <p:cNvSpPr/>
          <p:nvPr/>
        </p:nvSpPr>
        <p:spPr>
          <a:xfrm rot="5400000" flipV="1">
            <a:off x="7768149" y="4398502"/>
            <a:ext cx="792000" cy="324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0A73E36-DE39-49D5-B956-745B70230E67}"/>
              </a:ext>
            </a:extLst>
          </p:cNvPr>
          <p:cNvSpPr/>
          <p:nvPr/>
        </p:nvSpPr>
        <p:spPr>
          <a:xfrm>
            <a:off x="2578173" y="5272666"/>
            <a:ext cx="2499858" cy="192758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原案への意見（手法、役割の検討）　</a:t>
            </a:r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7BAD57-A66B-DA3D-74F2-24E46A84F4BD}"/>
              </a:ext>
            </a:extLst>
          </p:cNvPr>
          <p:cNvSpPr/>
          <p:nvPr/>
        </p:nvSpPr>
        <p:spPr>
          <a:xfrm>
            <a:off x="1502329" y="5272666"/>
            <a:ext cx="856968" cy="192758"/>
          </a:xfrm>
          <a:prstGeom prst="rect">
            <a:avLst/>
          </a:prstGeom>
          <a:noFill/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骨子案の提示</a:t>
            </a:r>
            <a:endParaRPr lang="en-US" altLang="ja-JP" sz="10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394D6757-B808-4354-AC71-683B1432B311}"/>
              </a:ext>
            </a:extLst>
          </p:cNvPr>
          <p:cNvSpPr/>
          <p:nvPr/>
        </p:nvSpPr>
        <p:spPr>
          <a:xfrm>
            <a:off x="391238" y="2633516"/>
            <a:ext cx="1440000" cy="39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66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ctr"/>
          <a:lstStyle/>
          <a:p>
            <a:pPr algn="ctr"/>
            <a:r>
              <a:rPr lang="ja-JP" altLang="en-US" sz="11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職員ワークショップの開催</a:t>
            </a:r>
            <a:endParaRPr lang="en-US" altLang="ja-JP" sz="11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52E226A9-980C-4F26-A6B9-46D4F915A82D}"/>
              </a:ext>
            </a:extLst>
          </p:cNvPr>
          <p:cNvGrpSpPr/>
          <p:nvPr/>
        </p:nvGrpSpPr>
        <p:grpSpPr>
          <a:xfrm>
            <a:off x="6318618" y="6651524"/>
            <a:ext cx="2882551" cy="155572"/>
            <a:chOff x="5872287" y="6183161"/>
            <a:chExt cx="2372581" cy="449879"/>
          </a:xfrm>
        </p:grpSpPr>
        <p:sp>
          <p:nvSpPr>
            <p:cNvPr id="78" name="吹き出し: 角を丸めた四角形 77">
              <a:extLst>
                <a:ext uri="{FF2B5EF4-FFF2-40B4-BE49-F238E27FC236}">
                  <a16:creationId xmlns:a16="http://schemas.microsoft.com/office/drawing/2014/main" id="{F0B7CEED-909A-47BA-8763-48D2D7C0A696}"/>
                </a:ext>
              </a:extLst>
            </p:cNvPr>
            <p:cNvSpPr/>
            <p:nvPr/>
          </p:nvSpPr>
          <p:spPr>
            <a:xfrm>
              <a:off x="5872287" y="6183161"/>
              <a:ext cx="2372581" cy="449879"/>
            </a:xfrm>
            <a:prstGeom prst="wedgeRoundRectCallout">
              <a:avLst>
                <a:gd name="adj1" fmla="val 22795"/>
                <a:gd name="adj2" fmla="val -72378"/>
                <a:gd name="adj3" fmla="val 1666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8C7CCC2A-2EA9-4D75-BDE3-73FE027B82E7}"/>
                </a:ext>
              </a:extLst>
            </p:cNvPr>
            <p:cNvSpPr/>
            <p:nvPr/>
          </p:nvSpPr>
          <p:spPr>
            <a:xfrm>
              <a:off x="5902556" y="6227352"/>
              <a:ext cx="2304000" cy="360000"/>
            </a:xfrm>
            <a:prstGeom prst="roundRect">
              <a:avLst>
                <a:gd name="adj" fmla="val 1746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kumimoji="1" lang="ja-JP" altLang="en-US" sz="7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行政の目標</a:t>
              </a:r>
              <a:r>
                <a:rPr kumimoji="1" lang="ja-JP" altLang="en-US" sz="7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を示すだけでなく、</a:t>
              </a:r>
              <a:r>
                <a:rPr kumimoji="1" lang="ja-JP" altLang="en-US" sz="7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課題解決に向けた地域の役割</a:t>
              </a:r>
              <a:r>
                <a:rPr kumimoji="1" lang="ja-JP" altLang="en-US" sz="7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についても記載</a:t>
              </a:r>
              <a:endParaRPr kumimoji="1" lang="en-US" altLang="ja-JP" sz="7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DFC92079-7665-4F1C-BE28-C91D52D13F8D}"/>
              </a:ext>
            </a:extLst>
          </p:cNvPr>
          <p:cNvSpPr/>
          <p:nvPr/>
        </p:nvSpPr>
        <p:spPr>
          <a:xfrm>
            <a:off x="860366" y="5734021"/>
            <a:ext cx="2576575" cy="143256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＝今後のコミュニティ施策の大きな方向性</a:t>
            </a:r>
            <a:endParaRPr lang="en-US" altLang="ja-JP" sz="10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23F01431-DB77-40BC-9AF2-BA72897CBADE}"/>
              </a:ext>
            </a:extLst>
          </p:cNvPr>
          <p:cNvSpPr/>
          <p:nvPr/>
        </p:nvSpPr>
        <p:spPr>
          <a:xfrm>
            <a:off x="3419280" y="6406118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台形 82">
            <a:extLst>
              <a:ext uri="{FF2B5EF4-FFF2-40B4-BE49-F238E27FC236}">
                <a16:creationId xmlns:a16="http://schemas.microsoft.com/office/drawing/2014/main" id="{3FBBF825-CA02-4DE0-A9E1-EC183DAC034E}"/>
              </a:ext>
            </a:extLst>
          </p:cNvPr>
          <p:cNvSpPr/>
          <p:nvPr/>
        </p:nvSpPr>
        <p:spPr>
          <a:xfrm>
            <a:off x="782113" y="6205193"/>
            <a:ext cx="1962546" cy="252000"/>
          </a:xfrm>
          <a:prstGeom prst="trapezoid">
            <a:avLst>
              <a:gd name="adj" fmla="val 689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③将来像の検討</a:t>
            </a:r>
          </a:p>
        </p:txBody>
      </p:sp>
      <p:sp>
        <p:nvSpPr>
          <p:cNvPr id="84" name="台形 83">
            <a:extLst>
              <a:ext uri="{FF2B5EF4-FFF2-40B4-BE49-F238E27FC236}">
                <a16:creationId xmlns:a16="http://schemas.microsoft.com/office/drawing/2014/main" id="{D5F090E6-E171-4340-9610-FCC271DA9FA3}"/>
              </a:ext>
            </a:extLst>
          </p:cNvPr>
          <p:cNvSpPr/>
          <p:nvPr/>
        </p:nvSpPr>
        <p:spPr>
          <a:xfrm>
            <a:off x="542034" y="6448424"/>
            <a:ext cx="2448000" cy="360000"/>
          </a:xfrm>
          <a:prstGeom prst="trapezoid">
            <a:avLst>
              <a:gd name="adj" fmla="val 689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②第２次計画の成果と課題の検証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①現状の把握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D9B68637-1322-4E6F-9BB2-E0C5DBA73981}"/>
              </a:ext>
            </a:extLst>
          </p:cNvPr>
          <p:cNvSpPr/>
          <p:nvPr/>
        </p:nvSpPr>
        <p:spPr>
          <a:xfrm>
            <a:off x="902235" y="5909561"/>
            <a:ext cx="1800000" cy="288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将来像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目指す姿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519FC3BE-1DDE-4453-BE1D-1A59A4F726A3}"/>
              </a:ext>
            </a:extLst>
          </p:cNvPr>
          <p:cNvSpPr/>
          <p:nvPr/>
        </p:nvSpPr>
        <p:spPr>
          <a:xfrm>
            <a:off x="3419280" y="5968856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7D112BAF-570E-474F-A72C-9F16809B929D}"/>
              </a:ext>
            </a:extLst>
          </p:cNvPr>
          <p:cNvSpPr/>
          <p:nvPr/>
        </p:nvSpPr>
        <p:spPr>
          <a:xfrm>
            <a:off x="3419280" y="6187487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51857166-21AB-4A0B-BB36-553A3665E5A8}"/>
              </a:ext>
            </a:extLst>
          </p:cNvPr>
          <p:cNvSpPr/>
          <p:nvPr/>
        </p:nvSpPr>
        <p:spPr>
          <a:xfrm>
            <a:off x="3419280" y="6624749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9" name="コネクタ: カギ線 88">
            <a:extLst>
              <a:ext uri="{FF2B5EF4-FFF2-40B4-BE49-F238E27FC236}">
                <a16:creationId xmlns:a16="http://schemas.microsoft.com/office/drawing/2014/main" id="{7F52D4D8-4CA8-4085-BD6B-80717ED03E35}"/>
              </a:ext>
            </a:extLst>
          </p:cNvPr>
          <p:cNvCxnSpPr>
            <a:cxnSpLocks/>
            <a:stCxn id="85" idx="3"/>
            <a:endCxn id="88" idx="1"/>
          </p:cNvCxnSpPr>
          <p:nvPr/>
        </p:nvCxnSpPr>
        <p:spPr>
          <a:xfrm>
            <a:off x="2702235" y="6053561"/>
            <a:ext cx="717045" cy="66118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6CDDE97F-CB2B-47F4-AF2D-A5425DBA14D5}"/>
              </a:ext>
            </a:extLst>
          </p:cNvPr>
          <p:cNvSpPr/>
          <p:nvPr/>
        </p:nvSpPr>
        <p:spPr>
          <a:xfrm rot="10800000" flipV="1">
            <a:off x="427035" y="5814990"/>
            <a:ext cx="239062" cy="86606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基本構想  </a:t>
            </a:r>
            <a:endParaRPr lang="en-US" altLang="ja-JP" sz="14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58B8E350-EFA4-4F22-B492-0C815D2794BA}"/>
              </a:ext>
            </a:extLst>
          </p:cNvPr>
          <p:cNvSpPr/>
          <p:nvPr/>
        </p:nvSpPr>
        <p:spPr>
          <a:xfrm>
            <a:off x="3808042" y="5993950"/>
            <a:ext cx="241847" cy="7696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1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基本理念</a:t>
            </a:r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A8BBFA63-8A84-4E09-8C2E-08344C1ACE00}"/>
              </a:ext>
            </a:extLst>
          </p:cNvPr>
          <p:cNvCxnSpPr>
            <a:cxnSpLocks/>
            <a:stCxn id="85" idx="3"/>
            <a:endCxn id="86" idx="1"/>
          </p:cNvCxnSpPr>
          <p:nvPr/>
        </p:nvCxnSpPr>
        <p:spPr>
          <a:xfrm>
            <a:off x="2702235" y="6053561"/>
            <a:ext cx="717045" cy="529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コネクタ: カギ線 93">
            <a:extLst>
              <a:ext uri="{FF2B5EF4-FFF2-40B4-BE49-F238E27FC236}">
                <a16:creationId xmlns:a16="http://schemas.microsoft.com/office/drawing/2014/main" id="{5DE17F30-8108-4276-B3C1-F95203AA887E}"/>
              </a:ext>
            </a:extLst>
          </p:cNvPr>
          <p:cNvCxnSpPr>
            <a:cxnSpLocks/>
            <a:stCxn id="85" idx="3"/>
            <a:endCxn id="81" idx="1"/>
          </p:cNvCxnSpPr>
          <p:nvPr/>
        </p:nvCxnSpPr>
        <p:spPr>
          <a:xfrm>
            <a:off x="2702235" y="6053561"/>
            <a:ext cx="717045" cy="442557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コネクタ: カギ線 94">
            <a:extLst>
              <a:ext uri="{FF2B5EF4-FFF2-40B4-BE49-F238E27FC236}">
                <a16:creationId xmlns:a16="http://schemas.microsoft.com/office/drawing/2014/main" id="{222BBD05-430E-46A5-B3A9-9F9D1388E753}"/>
              </a:ext>
            </a:extLst>
          </p:cNvPr>
          <p:cNvCxnSpPr>
            <a:cxnSpLocks/>
            <a:stCxn id="85" idx="3"/>
            <a:endCxn id="87" idx="1"/>
          </p:cNvCxnSpPr>
          <p:nvPr/>
        </p:nvCxnSpPr>
        <p:spPr>
          <a:xfrm>
            <a:off x="2702235" y="6053561"/>
            <a:ext cx="717045" cy="22392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DC3A801D-BFFF-429A-B6CD-7D504150D607}"/>
              </a:ext>
            </a:extLst>
          </p:cNvPr>
          <p:cNvSpPr/>
          <p:nvPr/>
        </p:nvSpPr>
        <p:spPr>
          <a:xfrm>
            <a:off x="6890103" y="5951390"/>
            <a:ext cx="963201" cy="15159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b="1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取り組み内容の整理</a:t>
            </a:r>
            <a:endParaRPr lang="en-US" altLang="ja-JP" sz="800" b="1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4F515898-3B75-458E-8D68-E3F3B8961F4A}"/>
              </a:ext>
            </a:extLst>
          </p:cNvPr>
          <p:cNvSpPr/>
          <p:nvPr/>
        </p:nvSpPr>
        <p:spPr>
          <a:xfrm>
            <a:off x="5189492" y="5744002"/>
            <a:ext cx="2273448" cy="143256"/>
          </a:xfrm>
          <a:prstGeom prst="roundRect">
            <a:avLst>
              <a:gd name="adj" fmla="val 3936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＝具体的な活動方針・支援策の検討</a:t>
            </a:r>
            <a:endParaRPr lang="en-US" altLang="ja-JP" sz="10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BADA4EB3-75CE-4561-8CB5-C4099DBA2691}"/>
              </a:ext>
            </a:extLst>
          </p:cNvPr>
          <p:cNvSpPr/>
          <p:nvPr/>
        </p:nvSpPr>
        <p:spPr>
          <a:xfrm>
            <a:off x="5040499" y="7116110"/>
            <a:ext cx="1060942" cy="1790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600"/>
              </a:spcAft>
            </a:pPr>
            <a:r>
              <a:rPr lang="ja-JP" altLang="en-US" sz="1400" b="1" u="sng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基本計画</a:t>
            </a:r>
            <a:endParaRPr lang="en-US" altLang="ja-JP" sz="14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5" name="コネクタ: カギ線 104">
            <a:extLst>
              <a:ext uri="{FF2B5EF4-FFF2-40B4-BE49-F238E27FC236}">
                <a16:creationId xmlns:a16="http://schemas.microsoft.com/office/drawing/2014/main" id="{044BC017-6940-494A-940D-EA9A9A66D4E0}"/>
              </a:ext>
            </a:extLst>
          </p:cNvPr>
          <p:cNvCxnSpPr>
            <a:cxnSpLocks/>
            <a:stCxn id="161" idx="3"/>
            <a:endCxn id="113" idx="1"/>
          </p:cNvCxnSpPr>
          <p:nvPr/>
        </p:nvCxnSpPr>
        <p:spPr>
          <a:xfrm flipV="1">
            <a:off x="6288693" y="6158118"/>
            <a:ext cx="642363" cy="101393"/>
          </a:xfrm>
          <a:prstGeom prst="bentConnector3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id="{551A8FAE-F0B6-4320-81EB-08E956662A79}"/>
              </a:ext>
            </a:extLst>
          </p:cNvPr>
          <p:cNvSpPr/>
          <p:nvPr/>
        </p:nvSpPr>
        <p:spPr>
          <a:xfrm>
            <a:off x="6931056" y="6272043"/>
            <a:ext cx="864000" cy="14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DC35935E-276C-4BF5-8B1A-9F1F93E6FB04}"/>
              </a:ext>
            </a:extLst>
          </p:cNvPr>
          <p:cNvSpPr/>
          <p:nvPr/>
        </p:nvSpPr>
        <p:spPr>
          <a:xfrm>
            <a:off x="6931056" y="6457968"/>
            <a:ext cx="864000" cy="14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8" name="コネクタ: カギ線 107">
            <a:extLst>
              <a:ext uri="{FF2B5EF4-FFF2-40B4-BE49-F238E27FC236}">
                <a16:creationId xmlns:a16="http://schemas.microsoft.com/office/drawing/2014/main" id="{331977C7-D582-4570-87AF-EF6DE2618EAB}"/>
              </a:ext>
            </a:extLst>
          </p:cNvPr>
          <p:cNvCxnSpPr>
            <a:cxnSpLocks/>
            <a:stCxn id="161" idx="3"/>
            <a:endCxn id="107" idx="1"/>
          </p:cNvCxnSpPr>
          <p:nvPr/>
        </p:nvCxnSpPr>
        <p:spPr>
          <a:xfrm>
            <a:off x="6288693" y="6259511"/>
            <a:ext cx="642363" cy="270457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吹き出し: 上矢印 108">
            <a:extLst>
              <a:ext uri="{FF2B5EF4-FFF2-40B4-BE49-F238E27FC236}">
                <a16:creationId xmlns:a16="http://schemas.microsoft.com/office/drawing/2014/main" id="{4805A934-7C1C-4D2B-BCCE-70691655A059}"/>
              </a:ext>
            </a:extLst>
          </p:cNvPr>
          <p:cNvSpPr/>
          <p:nvPr/>
        </p:nvSpPr>
        <p:spPr>
          <a:xfrm>
            <a:off x="8062416" y="6247499"/>
            <a:ext cx="361764" cy="159824"/>
          </a:xfrm>
          <a:prstGeom prst="upArrowCallout">
            <a:avLst>
              <a:gd name="adj1" fmla="val 50000"/>
              <a:gd name="adj2" fmla="val 25000"/>
              <a:gd name="adj3" fmla="val 0"/>
              <a:gd name="adj4" fmla="val 6497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10" name="吹き出し: 上矢印 109">
            <a:extLst>
              <a:ext uri="{FF2B5EF4-FFF2-40B4-BE49-F238E27FC236}">
                <a16:creationId xmlns:a16="http://schemas.microsoft.com/office/drawing/2014/main" id="{C3E0C2C8-CDBC-42FB-9217-619B8599B46D}"/>
              </a:ext>
            </a:extLst>
          </p:cNvPr>
          <p:cNvSpPr/>
          <p:nvPr/>
        </p:nvSpPr>
        <p:spPr>
          <a:xfrm>
            <a:off x="8062416" y="6446508"/>
            <a:ext cx="361764" cy="159824"/>
          </a:xfrm>
          <a:prstGeom prst="upArrowCallout">
            <a:avLst>
              <a:gd name="adj1" fmla="val 50000"/>
              <a:gd name="adj2" fmla="val 25000"/>
              <a:gd name="adj3" fmla="val 0"/>
              <a:gd name="adj4" fmla="val 6497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11" name="矢印: 下 110">
            <a:extLst>
              <a:ext uri="{FF2B5EF4-FFF2-40B4-BE49-F238E27FC236}">
                <a16:creationId xmlns:a16="http://schemas.microsoft.com/office/drawing/2014/main" id="{ED0A275F-ECD0-48B5-9896-0044D790C778}"/>
              </a:ext>
            </a:extLst>
          </p:cNvPr>
          <p:cNvSpPr/>
          <p:nvPr/>
        </p:nvSpPr>
        <p:spPr>
          <a:xfrm rot="16200000">
            <a:off x="8877094" y="6240563"/>
            <a:ext cx="416994" cy="161004"/>
          </a:xfrm>
          <a:prstGeom prst="downArrow">
            <a:avLst>
              <a:gd name="adj1" fmla="val 50000"/>
              <a:gd name="adj2" fmla="val 58258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AD5C3857-CABE-475B-8E57-CE664B08DA5E}"/>
              </a:ext>
            </a:extLst>
          </p:cNvPr>
          <p:cNvSpPr/>
          <p:nvPr/>
        </p:nvSpPr>
        <p:spPr>
          <a:xfrm>
            <a:off x="9180415" y="6091792"/>
            <a:ext cx="644123" cy="442557"/>
          </a:xfrm>
          <a:prstGeom prst="roundRect">
            <a:avLst>
              <a:gd name="adj" fmla="val 3966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将来像</a:t>
            </a:r>
            <a:endParaRPr lang="en-US" altLang="ja-JP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目指す姿</a:t>
            </a:r>
            <a: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79FE4F16-4167-4443-8657-507B5D3A02E4}"/>
              </a:ext>
            </a:extLst>
          </p:cNvPr>
          <p:cNvSpPr/>
          <p:nvPr/>
        </p:nvSpPr>
        <p:spPr>
          <a:xfrm>
            <a:off x="6931056" y="6086118"/>
            <a:ext cx="864000" cy="14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吹き出し: 上矢印 113">
            <a:extLst>
              <a:ext uri="{FF2B5EF4-FFF2-40B4-BE49-F238E27FC236}">
                <a16:creationId xmlns:a16="http://schemas.microsoft.com/office/drawing/2014/main" id="{C469D109-8C13-4850-91F3-8A662E009CCB}"/>
              </a:ext>
            </a:extLst>
          </p:cNvPr>
          <p:cNvSpPr/>
          <p:nvPr/>
        </p:nvSpPr>
        <p:spPr>
          <a:xfrm>
            <a:off x="8062416" y="6057897"/>
            <a:ext cx="361764" cy="159824"/>
          </a:xfrm>
          <a:prstGeom prst="upArrowCallout">
            <a:avLst>
              <a:gd name="adj1" fmla="val 50000"/>
              <a:gd name="adj2" fmla="val 25000"/>
              <a:gd name="adj3" fmla="val 0"/>
              <a:gd name="adj4" fmla="val 6497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1A2C8165-5C02-476F-A16A-38EB8BDC25C3}"/>
              </a:ext>
            </a:extLst>
          </p:cNvPr>
          <p:cNvGrpSpPr/>
          <p:nvPr/>
        </p:nvGrpSpPr>
        <p:grpSpPr>
          <a:xfrm>
            <a:off x="8579417" y="6051434"/>
            <a:ext cx="364898" cy="216000"/>
            <a:chOff x="9105990" y="4999517"/>
            <a:chExt cx="433362" cy="351133"/>
          </a:xfrm>
        </p:grpSpPr>
        <p:grpSp>
          <p:nvGrpSpPr>
            <p:cNvPr id="116" name="グループ化 115">
              <a:extLst>
                <a:ext uri="{FF2B5EF4-FFF2-40B4-BE49-F238E27FC236}">
                  <a16:creationId xmlns:a16="http://schemas.microsoft.com/office/drawing/2014/main" id="{FA09C630-A002-489D-A2BF-080337EFAE8E}"/>
                </a:ext>
              </a:extLst>
            </p:cNvPr>
            <p:cNvGrpSpPr/>
            <p:nvPr/>
          </p:nvGrpSpPr>
          <p:grpSpPr>
            <a:xfrm>
              <a:off x="9105990" y="5000214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23" name="台形 122">
                <a:extLst>
                  <a:ext uri="{FF2B5EF4-FFF2-40B4-BE49-F238E27FC236}">
                    <a16:creationId xmlns:a16="http://schemas.microsoft.com/office/drawing/2014/main" id="{B9ED31C6-9467-424E-BCEB-7857A1B39EB8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28DA70FC-3A78-4D47-9A74-1FD1192ED487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403869FC-F164-4C1B-9D75-7CFA5EE29443}"/>
                </a:ext>
              </a:extLst>
            </p:cNvPr>
            <p:cNvGrpSpPr/>
            <p:nvPr/>
          </p:nvGrpSpPr>
          <p:grpSpPr>
            <a:xfrm>
              <a:off x="9359352" y="4999517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21" name="台形 120">
                <a:extLst>
                  <a:ext uri="{FF2B5EF4-FFF2-40B4-BE49-F238E27FC236}">
                    <a16:creationId xmlns:a16="http://schemas.microsoft.com/office/drawing/2014/main" id="{0DAF023F-60C7-4FDF-B05F-657B31A7ACD5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22" name="楕円 121">
                <a:extLst>
                  <a:ext uri="{FF2B5EF4-FFF2-40B4-BE49-F238E27FC236}">
                    <a16:creationId xmlns:a16="http://schemas.microsoft.com/office/drawing/2014/main" id="{DF07D11C-F1E4-4922-9C96-452B48738A9B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id="{85DAB536-B3D7-4D3C-8865-1990283DD2F6}"/>
                </a:ext>
              </a:extLst>
            </p:cNvPr>
            <p:cNvGrpSpPr/>
            <p:nvPr/>
          </p:nvGrpSpPr>
          <p:grpSpPr>
            <a:xfrm>
              <a:off x="9231544" y="5061501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19" name="台形 118">
                <a:extLst>
                  <a:ext uri="{FF2B5EF4-FFF2-40B4-BE49-F238E27FC236}">
                    <a16:creationId xmlns:a16="http://schemas.microsoft.com/office/drawing/2014/main" id="{A8975773-9ADE-4975-92D4-E4C53C470B34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8936412E-C9DB-42C6-9360-54088C7B1E1D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C6000777-454E-400F-A462-FA84511D6A74}"/>
              </a:ext>
            </a:extLst>
          </p:cNvPr>
          <p:cNvGrpSpPr/>
          <p:nvPr/>
        </p:nvGrpSpPr>
        <p:grpSpPr>
          <a:xfrm>
            <a:off x="8579417" y="6250240"/>
            <a:ext cx="364898" cy="216000"/>
            <a:chOff x="9105990" y="5353463"/>
            <a:chExt cx="433362" cy="351133"/>
          </a:xfrm>
        </p:grpSpPr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3FE6E875-8E5F-46F8-B5B7-B49FA2CC20DD}"/>
                </a:ext>
              </a:extLst>
            </p:cNvPr>
            <p:cNvGrpSpPr/>
            <p:nvPr/>
          </p:nvGrpSpPr>
          <p:grpSpPr>
            <a:xfrm>
              <a:off x="9105990" y="5354160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33" name="台形 132">
                <a:extLst>
                  <a:ext uri="{FF2B5EF4-FFF2-40B4-BE49-F238E27FC236}">
                    <a16:creationId xmlns:a16="http://schemas.microsoft.com/office/drawing/2014/main" id="{3CD84E3A-0C96-4184-B942-A934F3D78566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BA0158C9-3812-49C3-9CB0-FE109C13053E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FD1AD359-1387-4EE0-9DBD-1B2B33EE74A5}"/>
                </a:ext>
              </a:extLst>
            </p:cNvPr>
            <p:cNvGrpSpPr/>
            <p:nvPr/>
          </p:nvGrpSpPr>
          <p:grpSpPr>
            <a:xfrm>
              <a:off x="9359352" y="5353463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31" name="台形 130">
                <a:extLst>
                  <a:ext uri="{FF2B5EF4-FFF2-40B4-BE49-F238E27FC236}">
                    <a16:creationId xmlns:a16="http://schemas.microsoft.com/office/drawing/2014/main" id="{E5E840D5-5911-43CD-AD54-5A17F11688F6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E0192554-F8E3-491F-8742-75368F6F1814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9DDF5295-BCBD-40FE-A0DC-A29CCAACD9FD}"/>
                </a:ext>
              </a:extLst>
            </p:cNvPr>
            <p:cNvGrpSpPr/>
            <p:nvPr/>
          </p:nvGrpSpPr>
          <p:grpSpPr>
            <a:xfrm>
              <a:off x="9231544" y="5415447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29" name="台形 128">
                <a:extLst>
                  <a:ext uri="{FF2B5EF4-FFF2-40B4-BE49-F238E27FC236}">
                    <a16:creationId xmlns:a16="http://schemas.microsoft.com/office/drawing/2014/main" id="{71A8CCB0-8120-4C19-93E7-5CDDFD3AED9B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30" name="楕円 129">
                <a:extLst>
                  <a:ext uri="{FF2B5EF4-FFF2-40B4-BE49-F238E27FC236}">
                    <a16:creationId xmlns:a16="http://schemas.microsoft.com/office/drawing/2014/main" id="{50802183-AD89-4C4C-B2A2-702F8138496D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5DE5B9F1-0DA7-47BA-A1B4-445A19DC0734}"/>
              </a:ext>
            </a:extLst>
          </p:cNvPr>
          <p:cNvGrpSpPr/>
          <p:nvPr/>
        </p:nvGrpSpPr>
        <p:grpSpPr>
          <a:xfrm>
            <a:off x="8582684" y="6445257"/>
            <a:ext cx="364898" cy="216000"/>
            <a:chOff x="9105051" y="5727146"/>
            <a:chExt cx="433362" cy="351133"/>
          </a:xfrm>
        </p:grpSpPr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FA4B4C8F-A29B-49C6-AEA5-07D905838973}"/>
                </a:ext>
              </a:extLst>
            </p:cNvPr>
            <p:cNvGrpSpPr/>
            <p:nvPr/>
          </p:nvGrpSpPr>
          <p:grpSpPr>
            <a:xfrm>
              <a:off x="9105051" y="5727843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43" name="台形 142">
                <a:extLst>
                  <a:ext uri="{FF2B5EF4-FFF2-40B4-BE49-F238E27FC236}">
                    <a16:creationId xmlns:a16="http://schemas.microsoft.com/office/drawing/2014/main" id="{85E2164A-D430-4446-A2FD-78F82F793736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05DCC52F-1BF0-4565-BEEE-FC96E6B08E7D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2DA6EAD0-1574-4F3A-A618-2354EFB8C69F}"/>
                </a:ext>
              </a:extLst>
            </p:cNvPr>
            <p:cNvGrpSpPr/>
            <p:nvPr/>
          </p:nvGrpSpPr>
          <p:grpSpPr>
            <a:xfrm>
              <a:off x="9358413" y="5727146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41" name="台形 140">
                <a:extLst>
                  <a:ext uri="{FF2B5EF4-FFF2-40B4-BE49-F238E27FC236}">
                    <a16:creationId xmlns:a16="http://schemas.microsoft.com/office/drawing/2014/main" id="{64C58A69-BB6E-4D6B-A0EF-BA0F602EACF8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3D8FFF85-2B1A-442C-B3DA-52AD8F069F01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58DCBFD9-96FC-400F-8562-460CC9B1D658}"/>
                </a:ext>
              </a:extLst>
            </p:cNvPr>
            <p:cNvGrpSpPr/>
            <p:nvPr/>
          </p:nvGrpSpPr>
          <p:grpSpPr>
            <a:xfrm>
              <a:off x="9230605" y="5789130"/>
              <a:ext cx="180000" cy="289149"/>
              <a:chOff x="8810832" y="1672766"/>
              <a:chExt cx="180000" cy="289149"/>
            </a:xfrm>
            <a:solidFill>
              <a:schemeClr val="accent6"/>
            </a:solidFill>
          </p:grpSpPr>
          <p:sp>
            <p:nvSpPr>
              <p:cNvPr id="139" name="台形 138">
                <a:extLst>
                  <a:ext uri="{FF2B5EF4-FFF2-40B4-BE49-F238E27FC236}">
                    <a16:creationId xmlns:a16="http://schemas.microsoft.com/office/drawing/2014/main" id="{B0C48F6F-C7F6-4831-97AD-8B7252627D52}"/>
                  </a:ext>
                </a:extLst>
              </p:cNvPr>
              <p:cNvSpPr/>
              <p:nvPr/>
            </p:nvSpPr>
            <p:spPr>
              <a:xfrm>
                <a:off x="8810832" y="1781915"/>
                <a:ext cx="180000" cy="180000"/>
              </a:xfrm>
              <a:prstGeom prst="trapezoid">
                <a:avLst>
                  <a:gd name="adj" fmla="val 41056"/>
                </a:avLst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2C2497EB-E4AF-412F-9A6B-5CF52F52F449}"/>
                  </a:ext>
                </a:extLst>
              </p:cNvPr>
              <p:cNvSpPr/>
              <p:nvPr/>
            </p:nvSpPr>
            <p:spPr>
              <a:xfrm>
                <a:off x="8810832" y="1672766"/>
                <a:ext cx="180000" cy="180000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</p:grpSp>
      <p:cxnSp>
        <p:nvCxnSpPr>
          <p:cNvPr id="148" name="コネクタ: カギ線 147">
            <a:extLst>
              <a:ext uri="{FF2B5EF4-FFF2-40B4-BE49-F238E27FC236}">
                <a16:creationId xmlns:a16="http://schemas.microsoft.com/office/drawing/2014/main" id="{A449459E-29A1-4691-B8E6-9D6870711423}"/>
              </a:ext>
            </a:extLst>
          </p:cNvPr>
          <p:cNvCxnSpPr>
            <a:cxnSpLocks/>
            <a:stCxn id="161" idx="3"/>
            <a:endCxn id="106" idx="1"/>
          </p:cNvCxnSpPr>
          <p:nvPr/>
        </p:nvCxnSpPr>
        <p:spPr>
          <a:xfrm>
            <a:off x="6288693" y="6259511"/>
            <a:ext cx="642363" cy="8453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矢印: 下 148">
            <a:extLst>
              <a:ext uri="{FF2B5EF4-FFF2-40B4-BE49-F238E27FC236}">
                <a16:creationId xmlns:a16="http://schemas.microsoft.com/office/drawing/2014/main" id="{FC569EAE-7558-4AE7-AAF9-E17CF4D14ADB}"/>
              </a:ext>
            </a:extLst>
          </p:cNvPr>
          <p:cNvSpPr/>
          <p:nvPr/>
        </p:nvSpPr>
        <p:spPr>
          <a:xfrm rot="16200000">
            <a:off x="4311316" y="6132592"/>
            <a:ext cx="741846" cy="313641"/>
          </a:xfrm>
          <a:prstGeom prst="downArrow">
            <a:avLst>
              <a:gd name="adj1" fmla="val 50000"/>
              <a:gd name="adj2" fmla="val 58258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50" name="四角形: 角を丸くする 149">
            <a:extLst>
              <a:ext uri="{FF2B5EF4-FFF2-40B4-BE49-F238E27FC236}">
                <a16:creationId xmlns:a16="http://schemas.microsoft.com/office/drawing/2014/main" id="{437D07AC-DB16-4449-8A58-B9FE6336D1B2}"/>
              </a:ext>
            </a:extLst>
          </p:cNvPr>
          <p:cNvSpPr/>
          <p:nvPr/>
        </p:nvSpPr>
        <p:spPr>
          <a:xfrm>
            <a:off x="7856925" y="5861092"/>
            <a:ext cx="1388654" cy="24645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b="1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行政と地域の役割の整理</a:t>
            </a:r>
            <a:endParaRPr lang="en-US" altLang="ja-JP" sz="800" b="1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四角形: 角を丸くする 157">
            <a:extLst>
              <a:ext uri="{FF2B5EF4-FFF2-40B4-BE49-F238E27FC236}">
                <a16:creationId xmlns:a16="http://schemas.microsoft.com/office/drawing/2014/main" id="{CF515A8F-A06C-478B-B468-D4509DDF594C}"/>
              </a:ext>
            </a:extLst>
          </p:cNvPr>
          <p:cNvSpPr/>
          <p:nvPr/>
        </p:nvSpPr>
        <p:spPr>
          <a:xfrm rot="10800000" flipV="1">
            <a:off x="4992040" y="5850253"/>
            <a:ext cx="239062" cy="86606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基本計画  </a:t>
            </a:r>
            <a:endParaRPr lang="en-US" altLang="ja-JP" sz="1400" dirty="0">
              <a:solidFill>
                <a:srgbClr val="0033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四角形: 角を丸くする 158">
            <a:extLst>
              <a:ext uri="{FF2B5EF4-FFF2-40B4-BE49-F238E27FC236}">
                <a16:creationId xmlns:a16="http://schemas.microsoft.com/office/drawing/2014/main" id="{679A8F1C-3288-4992-8344-22E2B75B659B}"/>
              </a:ext>
            </a:extLst>
          </p:cNvPr>
          <p:cNvSpPr/>
          <p:nvPr/>
        </p:nvSpPr>
        <p:spPr>
          <a:xfrm>
            <a:off x="5280693" y="6388142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0" name="四角形: 角を丸くする 159">
            <a:extLst>
              <a:ext uri="{FF2B5EF4-FFF2-40B4-BE49-F238E27FC236}">
                <a16:creationId xmlns:a16="http://schemas.microsoft.com/office/drawing/2014/main" id="{263C9F0F-DD85-4EA1-A685-884492B45642}"/>
              </a:ext>
            </a:extLst>
          </p:cNvPr>
          <p:cNvSpPr/>
          <p:nvPr/>
        </p:nvSpPr>
        <p:spPr>
          <a:xfrm>
            <a:off x="5280693" y="5950880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四角形: 角を丸くする 160">
            <a:extLst>
              <a:ext uri="{FF2B5EF4-FFF2-40B4-BE49-F238E27FC236}">
                <a16:creationId xmlns:a16="http://schemas.microsoft.com/office/drawing/2014/main" id="{1051FA12-FD7C-4666-BF8E-82082D172338}"/>
              </a:ext>
            </a:extLst>
          </p:cNvPr>
          <p:cNvSpPr/>
          <p:nvPr/>
        </p:nvSpPr>
        <p:spPr>
          <a:xfrm>
            <a:off x="5280693" y="6169511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2" name="四角形: 角を丸くする 161">
            <a:extLst>
              <a:ext uri="{FF2B5EF4-FFF2-40B4-BE49-F238E27FC236}">
                <a16:creationId xmlns:a16="http://schemas.microsoft.com/office/drawing/2014/main" id="{B10F9E82-8F5B-4E21-9547-FE6D5C494ADE}"/>
              </a:ext>
            </a:extLst>
          </p:cNvPr>
          <p:cNvSpPr/>
          <p:nvPr/>
        </p:nvSpPr>
        <p:spPr>
          <a:xfrm>
            <a:off x="5280693" y="6606773"/>
            <a:ext cx="1008000" cy="18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" name="四角形: 角を丸くする 162">
            <a:extLst>
              <a:ext uri="{FF2B5EF4-FFF2-40B4-BE49-F238E27FC236}">
                <a16:creationId xmlns:a16="http://schemas.microsoft.com/office/drawing/2014/main" id="{9C1C09E1-3F63-432B-AC42-D4C009C606AF}"/>
              </a:ext>
            </a:extLst>
          </p:cNvPr>
          <p:cNvSpPr/>
          <p:nvPr/>
        </p:nvSpPr>
        <p:spPr>
          <a:xfrm>
            <a:off x="5669455" y="5975974"/>
            <a:ext cx="241847" cy="7696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1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基本理念</a:t>
            </a:r>
            <a:endParaRPr lang="en-US" altLang="ja-JP" sz="11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0" name="二等辺三角形 169">
            <a:extLst>
              <a:ext uri="{FF2B5EF4-FFF2-40B4-BE49-F238E27FC236}">
                <a16:creationId xmlns:a16="http://schemas.microsoft.com/office/drawing/2014/main" id="{125BDB79-E509-4BD0-B669-63D0C9B850A7}"/>
              </a:ext>
            </a:extLst>
          </p:cNvPr>
          <p:cNvSpPr/>
          <p:nvPr/>
        </p:nvSpPr>
        <p:spPr>
          <a:xfrm rot="5400000">
            <a:off x="7868601" y="6123727"/>
            <a:ext cx="108000" cy="72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二等辺三角形 170">
            <a:extLst>
              <a:ext uri="{FF2B5EF4-FFF2-40B4-BE49-F238E27FC236}">
                <a16:creationId xmlns:a16="http://schemas.microsoft.com/office/drawing/2014/main" id="{89272703-51BB-48DF-8E2C-306535C4F6EC}"/>
              </a:ext>
            </a:extLst>
          </p:cNvPr>
          <p:cNvSpPr/>
          <p:nvPr/>
        </p:nvSpPr>
        <p:spPr>
          <a:xfrm rot="5400000">
            <a:off x="7868601" y="6304702"/>
            <a:ext cx="108000" cy="72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二等辺三角形 171">
            <a:extLst>
              <a:ext uri="{FF2B5EF4-FFF2-40B4-BE49-F238E27FC236}">
                <a16:creationId xmlns:a16="http://schemas.microsoft.com/office/drawing/2014/main" id="{0129A1C2-A68A-4FD3-ACE7-4B1CDA9C0249}"/>
              </a:ext>
            </a:extLst>
          </p:cNvPr>
          <p:cNvSpPr/>
          <p:nvPr/>
        </p:nvSpPr>
        <p:spPr>
          <a:xfrm rot="5400000">
            <a:off x="7868601" y="6495202"/>
            <a:ext cx="108000" cy="72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53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10660</TotalTime>
  <Words>638</Words>
  <Application>Microsoft Office PowerPoint</Application>
  <PresentationFormat>A4 210 x 297 mm</PresentationFormat>
  <Paragraphs>95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第３次 宗像市コミュニティ基本構想・基本計画策定について</dc:title>
  <dc:creator>濱本 健</dc:creator>
  <cp:lastModifiedBy>濱本 健</cp:lastModifiedBy>
  <cp:revision>191</cp:revision>
  <cp:lastPrinted>2024-06-09T15:18:38Z</cp:lastPrinted>
  <dcterms:created xsi:type="dcterms:W3CDTF">2023-02-21T01:07:29Z</dcterms:created>
  <dcterms:modified xsi:type="dcterms:W3CDTF">2024-06-09T15:18:54Z</dcterms:modified>
</cp:coreProperties>
</file>